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  <p:sldMasterId id="2147483948" r:id="rId2"/>
    <p:sldMasterId id="2147483950" r:id="rId3"/>
    <p:sldMasterId id="2147483683" r:id="rId4"/>
  </p:sldMasterIdLst>
  <p:notesMasterIdLst>
    <p:notesMasterId r:id="rId49"/>
  </p:notesMasterIdLst>
  <p:handoutMasterIdLst>
    <p:handoutMasterId r:id="rId50"/>
  </p:handoutMasterIdLst>
  <p:sldIdLst>
    <p:sldId id="603" r:id="rId5"/>
    <p:sldId id="2147483520" r:id="rId6"/>
    <p:sldId id="2147483507" r:id="rId7"/>
    <p:sldId id="2147483513" r:id="rId8"/>
    <p:sldId id="375" r:id="rId9"/>
    <p:sldId id="2147483483" r:id="rId10"/>
    <p:sldId id="2500" r:id="rId11"/>
    <p:sldId id="308" r:id="rId12"/>
    <p:sldId id="2147483579" r:id="rId13"/>
    <p:sldId id="312" r:id="rId14"/>
    <p:sldId id="311" r:id="rId15"/>
    <p:sldId id="2147483584" r:id="rId16"/>
    <p:sldId id="2147483583" r:id="rId17"/>
    <p:sldId id="347" r:id="rId18"/>
    <p:sldId id="349" r:id="rId19"/>
    <p:sldId id="2147483586" r:id="rId20"/>
    <p:sldId id="2147483588" r:id="rId21"/>
    <p:sldId id="2147483590" r:id="rId22"/>
    <p:sldId id="2147483585" r:id="rId23"/>
    <p:sldId id="2147483591" r:id="rId24"/>
    <p:sldId id="2147483589" r:id="rId25"/>
    <p:sldId id="350" r:id="rId26"/>
    <p:sldId id="348" r:id="rId27"/>
    <p:sldId id="2147483581" r:id="rId28"/>
    <p:sldId id="317" r:id="rId29"/>
    <p:sldId id="316" r:id="rId30"/>
    <p:sldId id="2147483592" r:id="rId31"/>
    <p:sldId id="2147483593" r:id="rId32"/>
    <p:sldId id="2147483595" r:id="rId33"/>
    <p:sldId id="2147483594" r:id="rId34"/>
    <p:sldId id="356" r:id="rId35"/>
    <p:sldId id="318" r:id="rId36"/>
    <p:sldId id="2147483597" r:id="rId37"/>
    <p:sldId id="2147483598" r:id="rId38"/>
    <p:sldId id="355" r:id="rId39"/>
    <p:sldId id="354" r:id="rId40"/>
    <p:sldId id="2147483578" r:id="rId41"/>
    <p:sldId id="2147483596" r:id="rId42"/>
    <p:sldId id="319" r:id="rId43"/>
    <p:sldId id="256" r:id="rId44"/>
    <p:sldId id="2147483577" r:id="rId45"/>
    <p:sldId id="2147483580" r:id="rId46"/>
    <p:sldId id="582" r:id="rId47"/>
    <p:sldId id="2419" r:id="rId48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BA36"/>
    <a:srgbClr val="393936"/>
    <a:srgbClr val="374153"/>
    <a:srgbClr val="FFFF00"/>
    <a:srgbClr val="FFFFFF"/>
    <a:srgbClr val="221815"/>
    <a:srgbClr val="1D1D1A"/>
    <a:srgbClr val="595757"/>
    <a:srgbClr val="91A2BF"/>
    <a:srgbClr val="E4EB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05" autoAdjust="0"/>
    <p:restoredTop sz="96419" autoAdjust="0"/>
  </p:normalViewPr>
  <p:slideViewPr>
    <p:cSldViewPr snapToGrid="0" snapToObjects="1">
      <p:cViewPr varScale="1">
        <p:scale>
          <a:sx n="123" d="100"/>
          <a:sy n="123" d="100"/>
        </p:scale>
        <p:origin x="216" y="2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8/24/25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8/24/25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4602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1538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886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github.com/Infrasys-AI/AIInfra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076156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4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448BE4E0-AC91-8910-4CFD-353EC35F216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187108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76116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放总结和问题为主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pic>
        <p:nvPicPr>
          <p:cNvPr id="2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A4BA1338-979F-0199-7A7F-F5FD4E1362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二级目录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一级目录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AC22811-9AEA-A591-E5A6-59E3F43AC10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6E8723B-B548-47A1-A585-5AE392C37FD8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973BA6-9643-FF5E-1051-6735B3FA37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20AFBB51-BBBA-04A3-12FE-10139AC78321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37147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github.com/Infrasys-AI/AIInfra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Infrasys-AI/AIInfra" TargetMode="Externa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rasys-AI/AIInfra" TargetMode="External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495383" y="6499606"/>
            <a:ext cx="728026" cy="26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3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000" dirty="0">
              <a:solidFill>
                <a:srgbClr val="374153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073887" y="6538110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374153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374153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87" y="6464008"/>
            <a:ext cx="332871" cy="332871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6172102" y="6499638"/>
            <a:ext cx="5815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b="1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0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0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0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B1CCA0BD-7523-410F-69AA-9DBA589B8C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AEADF86-8F19-19C7-EAC1-CDEB2046C5B9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F6638CC1-9C62-8D56-0FC7-AFD38A242C7F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87" name="Group 18">
              <a:extLst>
                <a:ext uri="{FF2B5EF4-FFF2-40B4-BE49-F238E27FC236}">
                  <a16:creationId xmlns:a16="http://schemas.microsoft.com/office/drawing/2014/main" id="{77876179-7B16-E1A3-8D6A-0BA80C9B6E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8" name="Rectangle 19">
                <a:extLst>
                  <a:ext uri="{FF2B5EF4-FFF2-40B4-BE49-F238E27FC236}">
                    <a16:creationId xmlns:a16="http://schemas.microsoft.com/office/drawing/2014/main" id="{6532F44B-B2F8-6999-0506-AC02253DD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0">
                <a:extLst>
                  <a:ext uri="{FF2B5EF4-FFF2-40B4-BE49-F238E27FC236}">
                    <a16:creationId xmlns:a16="http://schemas.microsoft.com/office/drawing/2014/main" id="{1620BAAC-5C71-11F8-473A-7B5DC9A28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0" name="Rectangle 21">
                <a:extLst>
                  <a:ext uri="{FF2B5EF4-FFF2-40B4-BE49-F238E27FC236}">
                    <a16:creationId xmlns:a16="http://schemas.microsoft.com/office/drawing/2014/main" id="{BA6A9A36-1273-8EDE-3046-B695CBC69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1" name="Rectangle 22">
                <a:extLst>
                  <a:ext uri="{FF2B5EF4-FFF2-40B4-BE49-F238E27FC236}">
                    <a16:creationId xmlns:a16="http://schemas.microsoft.com/office/drawing/2014/main" id="{FB1E8CD3-9AAB-966E-FAED-2BCF0A2C6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23">
              <a:extLst>
                <a:ext uri="{FF2B5EF4-FFF2-40B4-BE49-F238E27FC236}">
                  <a16:creationId xmlns:a16="http://schemas.microsoft.com/office/drawing/2014/main" id="{73BC7F8F-1033-3C0C-489E-75BBABD648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4" name="Rectangle 24">
                <a:extLst>
                  <a:ext uri="{FF2B5EF4-FFF2-40B4-BE49-F238E27FC236}">
                    <a16:creationId xmlns:a16="http://schemas.microsoft.com/office/drawing/2014/main" id="{24715ABA-FA1D-3004-EA79-D9FBE8FEC6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86541857-2C9D-32A4-F7E2-9F61FC592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6" name="Rectangle 26">
                <a:extLst>
                  <a:ext uri="{FF2B5EF4-FFF2-40B4-BE49-F238E27FC236}">
                    <a16:creationId xmlns:a16="http://schemas.microsoft.com/office/drawing/2014/main" id="{AEF920D3-00BA-33A6-915C-5DC727F27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7">
                <a:extLst>
                  <a:ext uri="{FF2B5EF4-FFF2-40B4-BE49-F238E27FC236}">
                    <a16:creationId xmlns:a16="http://schemas.microsoft.com/office/drawing/2014/main" id="{B14C9BB4-49DC-6EEF-678C-AD2B1DC08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28">
              <a:extLst>
                <a:ext uri="{FF2B5EF4-FFF2-40B4-BE49-F238E27FC236}">
                  <a16:creationId xmlns:a16="http://schemas.microsoft.com/office/drawing/2014/main" id="{AE7F7EB6-852B-E648-26B4-02820AB689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40" name="Rectangle 29">
                <a:extLst>
                  <a:ext uri="{FF2B5EF4-FFF2-40B4-BE49-F238E27FC236}">
                    <a16:creationId xmlns:a16="http://schemas.microsoft.com/office/drawing/2014/main" id="{61CA1103-02AA-6AF6-8D80-931C7ED2C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0">
                <a:extLst>
                  <a:ext uri="{FF2B5EF4-FFF2-40B4-BE49-F238E27FC236}">
                    <a16:creationId xmlns:a16="http://schemas.microsoft.com/office/drawing/2014/main" id="{80B68643-05C8-4BB7-987F-483FA4E8D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31">
                <a:extLst>
                  <a:ext uri="{FF2B5EF4-FFF2-40B4-BE49-F238E27FC236}">
                    <a16:creationId xmlns:a16="http://schemas.microsoft.com/office/drawing/2014/main" id="{876A7B84-75AE-5C10-C49E-6793CD815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32">
                <a:extLst>
                  <a:ext uri="{FF2B5EF4-FFF2-40B4-BE49-F238E27FC236}">
                    <a16:creationId xmlns:a16="http://schemas.microsoft.com/office/drawing/2014/main" id="{7342F917-18E5-EC25-BDA8-7DE487BFA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33">
              <a:extLst>
                <a:ext uri="{FF2B5EF4-FFF2-40B4-BE49-F238E27FC236}">
                  <a16:creationId xmlns:a16="http://schemas.microsoft.com/office/drawing/2014/main" id="{FF7EF3DB-2AEE-B2F1-7DA4-1E7AF53AC1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6" name="Rectangle 34">
                <a:extLst>
                  <a:ext uri="{FF2B5EF4-FFF2-40B4-BE49-F238E27FC236}">
                    <a16:creationId xmlns:a16="http://schemas.microsoft.com/office/drawing/2014/main" id="{F37D03F4-F3C9-224D-BBF4-4279E1CEA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5">
                <a:extLst>
                  <a:ext uri="{FF2B5EF4-FFF2-40B4-BE49-F238E27FC236}">
                    <a16:creationId xmlns:a16="http://schemas.microsoft.com/office/drawing/2014/main" id="{8F59D7B8-689E-8FB8-1E02-09945DA1F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36">
                <a:extLst>
                  <a:ext uri="{FF2B5EF4-FFF2-40B4-BE49-F238E27FC236}">
                    <a16:creationId xmlns:a16="http://schemas.microsoft.com/office/drawing/2014/main" id="{6693BB7C-4324-2789-3AA5-85C18A67B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7">
                <a:extLst>
                  <a:ext uri="{FF2B5EF4-FFF2-40B4-BE49-F238E27FC236}">
                    <a16:creationId xmlns:a16="http://schemas.microsoft.com/office/drawing/2014/main" id="{CF2C26E7-0DEB-C5CC-A760-DF63F577BD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38">
              <a:extLst>
                <a:ext uri="{FF2B5EF4-FFF2-40B4-BE49-F238E27FC236}">
                  <a16:creationId xmlns:a16="http://schemas.microsoft.com/office/drawing/2014/main" id="{A80EEF1D-B529-4CA5-01FD-8D63F901B5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2" name="Rectangle 39">
                <a:extLst>
                  <a:ext uri="{FF2B5EF4-FFF2-40B4-BE49-F238E27FC236}">
                    <a16:creationId xmlns:a16="http://schemas.microsoft.com/office/drawing/2014/main" id="{066D2F99-CE52-54EB-B08C-E011F57A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0">
                <a:extLst>
                  <a:ext uri="{FF2B5EF4-FFF2-40B4-BE49-F238E27FC236}">
                    <a16:creationId xmlns:a16="http://schemas.microsoft.com/office/drawing/2014/main" id="{88046BCF-8C13-A289-2F92-C6DD36B29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41">
                <a:extLst>
                  <a:ext uri="{FF2B5EF4-FFF2-40B4-BE49-F238E27FC236}">
                    <a16:creationId xmlns:a16="http://schemas.microsoft.com/office/drawing/2014/main" id="{8BC11A18-A2FD-25D2-AAF7-73819B239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42">
                <a:extLst>
                  <a:ext uri="{FF2B5EF4-FFF2-40B4-BE49-F238E27FC236}">
                    <a16:creationId xmlns:a16="http://schemas.microsoft.com/office/drawing/2014/main" id="{E3E314AE-9308-8C07-8C9F-95CBDE08E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43">
              <a:extLst>
                <a:ext uri="{FF2B5EF4-FFF2-40B4-BE49-F238E27FC236}">
                  <a16:creationId xmlns:a16="http://schemas.microsoft.com/office/drawing/2014/main" id="{B227D926-C2E9-59FE-2A6F-8BDA96BF42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8" name="Rectangle 44">
                <a:extLst>
                  <a:ext uri="{FF2B5EF4-FFF2-40B4-BE49-F238E27FC236}">
                    <a16:creationId xmlns:a16="http://schemas.microsoft.com/office/drawing/2014/main" id="{DF54FF05-0B42-90A0-065B-992DCFEF7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5">
                <a:extLst>
                  <a:ext uri="{FF2B5EF4-FFF2-40B4-BE49-F238E27FC236}">
                    <a16:creationId xmlns:a16="http://schemas.microsoft.com/office/drawing/2014/main" id="{EF03EFFD-7A1D-7426-82C2-765299EBD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46">
                <a:extLst>
                  <a:ext uri="{FF2B5EF4-FFF2-40B4-BE49-F238E27FC236}">
                    <a16:creationId xmlns:a16="http://schemas.microsoft.com/office/drawing/2014/main" id="{AE02F522-F4F2-A090-89A6-A130CB2CF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7">
                <a:extLst>
                  <a:ext uri="{FF2B5EF4-FFF2-40B4-BE49-F238E27FC236}">
                    <a16:creationId xmlns:a16="http://schemas.microsoft.com/office/drawing/2014/main" id="{86041F9D-F90E-1CDE-56AE-C530DC17A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48">
              <a:extLst>
                <a:ext uri="{FF2B5EF4-FFF2-40B4-BE49-F238E27FC236}">
                  <a16:creationId xmlns:a16="http://schemas.microsoft.com/office/drawing/2014/main" id="{3C5C1BC9-B054-55E5-60A7-FE9E65BD1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4" name="Rectangle 49">
                <a:extLst>
                  <a:ext uri="{FF2B5EF4-FFF2-40B4-BE49-F238E27FC236}">
                    <a16:creationId xmlns:a16="http://schemas.microsoft.com/office/drawing/2014/main" id="{6B0D697A-254D-9733-F85C-AAC717311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0">
                <a:extLst>
                  <a:ext uri="{FF2B5EF4-FFF2-40B4-BE49-F238E27FC236}">
                    <a16:creationId xmlns:a16="http://schemas.microsoft.com/office/drawing/2014/main" id="{CE3C35E2-E520-12BC-17CB-CEE8C1D38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51">
                <a:extLst>
                  <a:ext uri="{FF2B5EF4-FFF2-40B4-BE49-F238E27FC236}">
                    <a16:creationId xmlns:a16="http://schemas.microsoft.com/office/drawing/2014/main" id="{85924030-0D3A-B5D8-E4B7-E237926B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52">
                <a:extLst>
                  <a:ext uri="{FF2B5EF4-FFF2-40B4-BE49-F238E27FC236}">
                    <a16:creationId xmlns:a16="http://schemas.microsoft.com/office/drawing/2014/main" id="{10EF9E83-E331-7B01-10B1-CC4DC0DCA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53">
              <a:extLst>
                <a:ext uri="{FF2B5EF4-FFF2-40B4-BE49-F238E27FC236}">
                  <a16:creationId xmlns:a16="http://schemas.microsoft.com/office/drawing/2014/main" id="{847F1E52-49C6-FD54-5AA5-EB54B1B57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20" name="Rectangle 54">
                <a:extLst>
                  <a:ext uri="{FF2B5EF4-FFF2-40B4-BE49-F238E27FC236}">
                    <a16:creationId xmlns:a16="http://schemas.microsoft.com/office/drawing/2014/main" id="{E08535AB-3B71-9539-810C-1A6735806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5">
                <a:extLst>
                  <a:ext uri="{FF2B5EF4-FFF2-40B4-BE49-F238E27FC236}">
                    <a16:creationId xmlns:a16="http://schemas.microsoft.com/office/drawing/2014/main" id="{B590FED6-5C84-00D0-5F7C-80FD9225F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56">
                <a:extLst>
                  <a:ext uri="{FF2B5EF4-FFF2-40B4-BE49-F238E27FC236}">
                    <a16:creationId xmlns:a16="http://schemas.microsoft.com/office/drawing/2014/main" id="{01844FD0-B873-774A-DD3A-6147E134A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7">
                <a:extLst>
                  <a:ext uri="{FF2B5EF4-FFF2-40B4-BE49-F238E27FC236}">
                    <a16:creationId xmlns:a16="http://schemas.microsoft.com/office/drawing/2014/main" id="{50B52979-E217-B9D6-E9B9-08033732C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58">
              <a:extLst>
                <a:ext uri="{FF2B5EF4-FFF2-40B4-BE49-F238E27FC236}">
                  <a16:creationId xmlns:a16="http://schemas.microsoft.com/office/drawing/2014/main" id="{51AA072F-E687-74E9-C196-D42E647AE4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6" name="Rectangle 59">
                <a:extLst>
                  <a:ext uri="{FF2B5EF4-FFF2-40B4-BE49-F238E27FC236}">
                    <a16:creationId xmlns:a16="http://schemas.microsoft.com/office/drawing/2014/main" id="{D621B429-7919-AF40-BA85-51D22787A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0">
                <a:extLst>
                  <a:ext uri="{FF2B5EF4-FFF2-40B4-BE49-F238E27FC236}">
                    <a16:creationId xmlns:a16="http://schemas.microsoft.com/office/drawing/2014/main" id="{7C4867DE-F109-4BEF-392F-567F6C6813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61">
                <a:extLst>
                  <a:ext uri="{FF2B5EF4-FFF2-40B4-BE49-F238E27FC236}">
                    <a16:creationId xmlns:a16="http://schemas.microsoft.com/office/drawing/2014/main" id="{0646C962-F88C-07CA-AD64-1211E2122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62">
                <a:extLst>
                  <a:ext uri="{FF2B5EF4-FFF2-40B4-BE49-F238E27FC236}">
                    <a16:creationId xmlns:a16="http://schemas.microsoft.com/office/drawing/2014/main" id="{91239E2F-E652-A0A6-A274-1A2D69BA4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63">
              <a:extLst>
                <a:ext uri="{FF2B5EF4-FFF2-40B4-BE49-F238E27FC236}">
                  <a16:creationId xmlns:a16="http://schemas.microsoft.com/office/drawing/2014/main" id="{5690423E-29EC-021A-6B1F-8A4C016C3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2" name="Rectangle 64">
                <a:extLst>
                  <a:ext uri="{FF2B5EF4-FFF2-40B4-BE49-F238E27FC236}">
                    <a16:creationId xmlns:a16="http://schemas.microsoft.com/office/drawing/2014/main" id="{EB1860FB-7714-0CF4-091E-1F0252DD5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5">
                <a:extLst>
                  <a:ext uri="{FF2B5EF4-FFF2-40B4-BE49-F238E27FC236}">
                    <a16:creationId xmlns:a16="http://schemas.microsoft.com/office/drawing/2014/main" id="{455C3C32-D55F-CA66-2C73-97D5EDC5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66">
                <a:extLst>
                  <a:ext uri="{FF2B5EF4-FFF2-40B4-BE49-F238E27FC236}">
                    <a16:creationId xmlns:a16="http://schemas.microsoft.com/office/drawing/2014/main" id="{2507892E-5A59-3DA1-2787-2809A83FF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7">
                <a:extLst>
                  <a:ext uri="{FF2B5EF4-FFF2-40B4-BE49-F238E27FC236}">
                    <a16:creationId xmlns:a16="http://schemas.microsoft.com/office/drawing/2014/main" id="{FCE5A25C-3D73-715B-597E-9C79E8917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68">
              <a:extLst>
                <a:ext uri="{FF2B5EF4-FFF2-40B4-BE49-F238E27FC236}">
                  <a16:creationId xmlns:a16="http://schemas.microsoft.com/office/drawing/2014/main" id="{C39F9DFE-3F4F-4661-970E-0C8EE9EDE5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8" name="Rectangle 69">
                <a:extLst>
                  <a:ext uri="{FF2B5EF4-FFF2-40B4-BE49-F238E27FC236}">
                    <a16:creationId xmlns:a16="http://schemas.microsoft.com/office/drawing/2014/main" id="{CC362880-D61F-0C37-893C-7B0121EAE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0">
                <a:extLst>
                  <a:ext uri="{FF2B5EF4-FFF2-40B4-BE49-F238E27FC236}">
                    <a16:creationId xmlns:a16="http://schemas.microsoft.com/office/drawing/2014/main" id="{DCFAC9A1-CF8B-41B7-5932-E782FD1BF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71">
                <a:extLst>
                  <a:ext uri="{FF2B5EF4-FFF2-40B4-BE49-F238E27FC236}">
                    <a16:creationId xmlns:a16="http://schemas.microsoft.com/office/drawing/2014/main" id="{693CB43B-4D4C-5775-2D55-B9E64FC9C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72">
                <a:extLst>
                  <a:ext uri="{FF2B5EF4-FFF2-40B4-BE49-F238E27FC236}">
                    <a16:creationId xmlns:a16="http://schemas.microsoft.com/office/drawing/2014/main" id="{9E76542D-2002-825A-FA6C-7753124F1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8" name="Group 73">
              <a:extLst>
                <a:ext uri="{FF2B5EF4-FFF2-40B4-BE49-F238E27FC236}">
                  <a16:creationId xmlns:a16="http://schemas.microsoft.com/office/drawing/2014/main" id="{8D8D483D-D824-812D-A96B-41C38C3B2C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4" name="Rectangle 74">
                <a:extLst>
                  <a:ext uri="{FF2B5EF4-FFF2-40B4-BE49-F238E27FC236}">
                    <a16:creationId xmlns:a16="http://schemas.microsoft.com/office/drawing/2014/main" id="{5139DAC4-1B3F-7CA3-73CB-09EA774AA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5">
                <a:extLst>
                  <a:ext uri="{FF2B5EF4-FFF2-40B4-BE49-F238E27FC236}">
                    <a16:creationId xmlns:a16="http://schemas.microsoft.com/office/drawing/2014/main" id="{37C172BE-5191-A4F6-6737-5F8B58EE4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76">
                <a:extLst>
                  <a:ext uri="{FF2B5EF4-FFF2-40B4-BE49-F238E27FC236}">
                    <a16:creationId xmlns:a16="http://schemas.microsoft.com/office/drawing/2014/main" id="{57938373-BC73-BF99-8183-4ED92A3E1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7">
                <a:extLst>
                  <a:ext uri="{FF2B5EF4-FFF2-40B4-BE49-F238E27FC236}">
                    <a16:creationId xmlns:a16="http://schemas.microsoft.com/office/drawing/2014/main" id="{ACCB12D4-3673-8583-F168-C502B1572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9" name="Group 78">
              <a:extLst>
                <a:ext uri="{FF2B5EF4-FFF2-40B4-BE49-F238E27FC236}">
                  <a16:creationId xmlns:a16="http://schemas.microsoft.com/office/drawing/2014/main" id="{497AFE23-5F11-0198-08E6-3D027AAAB2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00" name="Rectangle 79">
                <a:extLst>
                  <a:ext uri="{FF2B5EF4-FFF2-40B4-BE49-F238E27FC236}">
                    <a16:creationId xmlns:a16="http://schemas.microsoft.com/office/drawing/2014/main" id="{E4694EA4-90CF-617A-291F-9D5FC8F9F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0">
                <a:extLst>
                  <a:ext uri="{FF2B5EF4-FFF2-40B4-BE49-F238E27FC236}">
                    <a16:creationId xmlns:a16="http://schemas.microsoft.com/office/drawing/2014/main" id="{42519FFB-FA93-3CEA-7013-CDB495F46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81">
                <a:extLst>
                  <a:ext uri="{FF2B5EF4-FFF2-40B4-BE49-F238E27FC236}">
                    <a16:creationId xmlns:a16="http://schemas.microsoft.com/office/drawing/2014/main" id="{0AF2FBD7-34E3-D51F-C609-7F51823AF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82">
                <a:extLst>
                  <a:ext uri="{FF2B5EF4-FFF2-40B4-BE49-F238E27FC236}">
                    <a16:creationId xmlns:a16="http://schemas.microsoft.com/office/drawing/2014/main" id="{C9D4C74F-DB46-9C5D-B7BF-E2A136D4E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2" name="Rectangle 83">
            <a:extLst>
              <a:ext uri="{FF2B5EF4-FFF2-40B4-BE49-F238E27FC236}">
                <a16:creationId xmlns:a16="http://schemas.microsoft.com/office/drawing/2014/main" id="{E17F8D68-0A58-4CB6-354E-13C9614A8C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7AC5DB3B-B2B2-9FAF-8287-761613ADE179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B97423B5-2FA2-0A8D-741E-401A2589F1C5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5" name="Rectangle 34">
              <a:extLst>
                <a:ext uri="{FF2B5EF4-FFF2-40B4-BE49-F238E27FC236}">
                  <a16:creationId xmlns:a16="http://schemas.microsoft.com/office/drawing/2014/main" id="{20318C0B-3608-AE55-1334-415EB2CA7B4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5">
              <a:extLst>
                <a:ext uri="{FF2B5EF4-FFF2-40B4-BE49-F238E27FC236}">
                  <a16:creationId xmlns:a16="http://schemas.microsoft.com/office/drawing/2014/main" id="{964A9AC7-A813-EB99-F6E4-AF4DDBA810C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7" name="Rectangle 36">
              <a:extLst>
                <a:ext uri="{FF2B5EF4-FFF2-40B4-BE49-F238E27FC236}">
                  <a16:creationId xmlns:a16="http://schemas.microsoft.com/office/drawing/2014/main" id="{DB634757-C14A-E3F4-2D4C-3E4F3425AC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8" name="Rectangle 37">
              <a:extLst>
                <a:ext uri="{FF2B5EF4-FFF2-40B4-BE49-F238E27FC236}">
                  <a16:creationId xmlns:a16="http://schemas.microsoft.com/office/drawing/2014/main" id="{FB8BC71A-884E-8BEA-3626-A61E6CB512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9" name="Rectangle 36">
            <a:extLst>
              <a:ext uri="{FF2B5EF4-FFF2-40B4-BE49-F238E27FC236}">
                <a16:creationId xmlns:a16="http://schemas.microsoft.com/office/drawing/2014/main" id="{89E993F0-BD89-A30F-4EA9-B9C46FC5230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60" name="Rectangle 34">
            <a:extLst>
              <a:ext uri="{FF2B5EF4-FFF2-40B4-BE49-F238E27FC236}">
                <a16:creationId xmlns:a16="http://schemas.microsoft.com/office/drawing/2014/main" id="{278F23BF-DF29-7CE3-64C3-DC42E19E43F9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06" r:id="rId3"/>
    <p:sldLayoutId id="2147483963" r:id="rId4"/>
    <p:sldLayoutId id="2147483964" r:id="rId5"/>
    <p:sldLayoutId id="2147483970" r:id="rId6"/>
    <p:sldLayoutId id="2147483984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5">
            <a:extLst>
              <a:ext uri="{FF2B5EF4-FFF2-40B4-BE49-F238E27FC236}">
                <a16:creationId xmlns:a16="http://schemas.microsoft.com/office/drawing/2014/main" id="{B8F9DEF2-016D-0A6F-9E4E-8AE09BE67D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D029102-549C-0B25-A336-7DA8623BB98A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F2276145-B413-D857-FD54-B7E39DF4DF36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79" name="Group 18">
              <a:extLst>
                <a:ext uri="{FF2B5EF4-FFF2-40B4-BE49-F238E27FC236}">
                  <a16:creationId xmlns:a16="http://schemas.microsoft.com/office/drawing/2014/main" id="{4C6ACA1F-2E83-3C4C-7248-CD119B047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0" name="Rectangle 19">
                <a:extLst>
                  <a:ext uri="{FF2B5EF4-FFF2-40B4-BE49-F238E27FC236}">
                    <a16:creationId xmlns:a16="http://schemas.microsoft.com/office/drawing/2014/main" id="{33AF03B2-76EE-0BF5-6D3E-D4883852D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20">
                <a:extLst>
                  <a:ext uri="{FF2B5EF4-FFF2-40B4-BE49-F238E27FC236}">
                    <a16:creationId xmlns:a16="http://schemas.microsoft.com/office/drawing/2014/main" id="{D603D383-CAB4-FF5C-3D00-3E28AF959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21">
                <a:extLst>
                  <a:ext uri="{FF2B5EF4-FFF2-40B4-BE49-F238E27FC236}">
                    <a16:creationId xmlns:a16="http://schemas.microsoft.com/office/drawing/2014/main" id="{2E0FAF93-5BD9-5454-2B2D-3E4636C8C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2">
                <a:extLst>
                  <a:ext uri="{FF2B5EF4-FFF2-40B4-BE49-F238E27FC236}">
                    <a16:creationId xmlns:a16="http://schemas.microsoft.com/office/drawing/2014/main" id="{42E0C307-A0D2-B0A1-0FE9-A4D0F475C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0" name="Group 23">
              <a:extLst>
                <a:ext uri="{FF2B5EF4-FFF2-40B4-BE49-F238E27FC236}">
                  <a16:creationId xmlns:a16="http://schemas.microsoft.com/office/drawing/2014/main" id="{313ABF6B-3352-FB69-EA3E-618C9BB23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6" name="Rectangle 24">
                <a:extLst>
                  <a:ext uri="{FF2B5EF4-FFF2-40B4-BE49-F238E27FC236}">
                    <a16:creationId xmlns:a16="http://schemas.microsoft.com/office/drawing/2014/main" id="{4C769D53-869E-ACC4-98DA-69BB50842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5">
                <a:extLst>
                  <a:ext uri="{FF2B5EF4-FFF2-40B4-BE49-F238E27FC236}">
                    <a16:creationId xmlns:a16="http://schemas.microsoft.com/office/drawing/2014/main" id="{F195C3DA-41B8-2BED-EA4B-2EA579320F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26">
                <a:extLst>
                  <a:ext uri="{FF2B5EF4-FFF2-40B4-BE49-F238E27FC236}">
                    <a16:creationId xmlns:a16="http://schemas.microsoft.com/office/drawing/2014/main" id="{03BCE725-7EE3-3439-63EE-525924B21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27">
                <a:extLst>
                  <a:ext uri="{FF2B5EF4-FFF2-40B4-BE49-F238E27FC236}">
                    <a16:creationId xmlns:a16="http://schemas.microsoft.com/office/drawing/2014/main" id="{D1257517-8595-5386-A0BF-629A3BF80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986E89A8-2B77-12C4-0A0E-80B3E36D88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2" name="Rectangle 29">
                <a:extLst>
                  <a:ext uri="{FF2B5EF4-FFF2-40B4-BE49-F238E27FC236}">
                    <a16:creationId xmlns:a16="http://schemas.microsoft.com/office/drawing/2014/main" id="{D421088F-6B6D-8DF3-25FA-B49E89437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30">
                <a:extLst>
                  <a:ext uri="{FF2B5EF4-FFF2-40B4-BE49-F238E27FC236}">
                    <a16:creationId xmlns:a16="http://schemas.microsoft.com/office/drawing/2014/main" id="{80C53E7B-1B4B-0601-1BB2-A575BA255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31">
                <a:extLst>
                  <a:ext uri="{FF2B5EF4-FFF2-40B4-BE49-F238E27FC236}">
                    <a16:creationId xmlns:a16="http://schemas.microsoft.com/office/drawing/2014/main" id="{3E0A6C64-9F5C-D844-E8CA-0EED3AA42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2">
                <a:extLst>
                  <a:ext uri="{FF2B5EF4-FFF2-40B4-BE49-F238E27FC236}">
                    <a16:creationId xmlns:a16="http://schemas.microsoft.com/office/drawing/2014/main" id="{CE7715B2-00CD-FBDC-790C-BF1181BBD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2" name="Group 33">
              <a:extLst>
                <a:ext uri="{FF2B5EF4-FFF2-40B4-BE49-F238E27FC236}">
                  <a16:creationId xmlns:a16="http://schemas.microsoft.com/office/drawing/2014/main" id="{6688B95A-9119-535A-0A38-F416CB317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28" name="Rectangle 34">
                <a:extLst>
                  <a:ext uri="{FF2B5EF4-FFF2-40B4-BE49-F238E27FC236}">
                    <a16:creationId xmlns:a16="http://schemas.microsoft.com/office/drawing/2014/main" id="{FC9F7402-D7D5-BC55-4DFB-7FBA8342A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5">
                <a:extLst>
                  <a:ext uri="{FF2B5EF4-FFF2-40B4-BE49-F238E27FC236}">
                    <a16:creationId xmlns:a16="http://schemas.microsoft.com/office/drawing/2014/main" id="{894B4EC1-E233-14D6-5568-0CDEC55BC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36">
                <a:extLst>
                  <a:ext uri="{FF2B5EF4-FFF2-40B4-BE49-F238E27FC236}">
                    <a16:creationId xmlns:a16="http://schemas.microsoft.com/office/drawing/2014/main" id="{A9EEF8C1-C32E-7AE9-9D5B-9F794A56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37">
                <a:extLst>
                  <a:ext uri="{FF2B5EF4-FFF2-40B4-BE49-F238E27FC236}">
                    <a16:creationId xmlns:a16="http://schemas.microsoft.com/office/drawing/2014/main" id="{23A1FBA7-3DA4-C57B-7594-D757138166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3" name="Group 38">
              <a:extLst>
                <a:ext uri="{FF2B5EF4-FFF2-40B4-BE49-F238E27FC236}">
                  <a16:creationId xmlns:a16="http://schemas.microsoft.com/office/drawing/2014/main" id="{44B9673D-21ED-8F3F-0214-65D395E96E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24" name="Rectangle 39">
                <a:extLst>
                  <a:ext uri="{FF2B5EF4-FFF2-40B4-BE49-F238E27FC236}">
                    <a16:creationId xmlns:a16="http://schemas.microsoft.com/office/drawing/2014/main" id="{67DAC08A-CD0E-30CD-33BD-3F79FD5EB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40">
                <a:extLst>
                  <a:ext uri="{FF2B5EF4-FFF2-40B4-BE49-F238E27FC236}">
                    <a16:creationId xmlns:a16="http://schemas.microsoft.com/office/drawing/2014/main" id="{1BF111F0-F77C-E7D1-3BBE-5F9292803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41">
                <a:extLst>
                  <a:ext uri="{FF2B5EF4-FFF2-40B4-BE49-F238E27FC236}">
                    <a16:creationId xmlns:a16="http://schemas.microsoft.com/office/drawing/2014/main" id="{C53ADDC0-B771-E2B2-06E9-C1E0DA2FF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2">
                <a:extLst>
                  <a:ext uri="{FF2B5EF4-FFF2-40B4-BE49-F238E27FC236}">
                    <a16:creationId xmlns:a16="http://schemas.microsoft.com/office/drawing/2014/main" id="{3C009238-E60F-4D2D-77FF-2397F39D8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4" name="Group 43">
              <a:extLst>
                <a:ext uri="{FF2B5EF4-FFF2-40B4-BE49-F238E27FC236}">
                  <a16:creationId xmlns:a16="http://schemas.microsoft.com/office/drawing/2014/main" id="{CE6621E6-E519-82EF-AC25-DD9D7DD8F7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0" name="Rectangle 44">
                <a:extLst>
                  <a:ext uri="{FF2B5EF4-FFF2-40B4-BE49-F238E27FC236}">
                    <a16:creationId xmlns:a16="http://schemas.microsoft.com/office/drawing/2014/main" id="{9B19DC26-4191-A907-8708-3471DAAF8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45">
                <a:extLst>
                  <a:ext uri="{FF2B5EF4-FFF2-40B4-BE49-F238E27FC236}">
                    <a16:creationId xmlns:a16="http://schemas.microsoft.com/office/drawing/2014/main" id="{A9198CA1-21E8-B5B2-25A1-4F096FE66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46">
                <a:extLst>
                  <a:ext uri="{FF2B5EF4-FFF2-40B4-BE49-F238E27FC236}">
                    <a16:creationId xmlns:a16="http://schemas.microsoft.com/office/drawing/2014/main" id="{4CE61DBB-7F45-5265-B6F1-DEEADF598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47">
                <a:extLst>
                  <a:ext uri="{FF2B5EF4-FFF2-40B4-BE49-F238E27FC236}">
                    <a16:creationId xmlns:a16="http://schemas.microsoft.com/office/drawing/2014/main" id="{6C97E3EC-2EAD-CCF5-D75F-E9D7B7AAC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5" name="Group 48">
              <a:extLst>
                <a:ext uri="{FF2B5EF4-FFF2-40B4-BE49-F238E27FC236}">
                  <a16:creationId xmlns:a16="http://schemas.microsoft.com/office/drawing/2014/main" id="{840D2F2F-DD17-DA6D-B6DA-27915B2A50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16" name="Rectangle 49">
                <a:extLst>
                  <a:ext uri="{FF2B5EF4-FFF2-40B4-BE49-F238E27FC236}">
                    <a16:creationId xmlns:a16="http://schemas.microsoft.com/office/drawing/2014/main" id="{B41D3A2B-46B9-D056-18BE-A38C21A4C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50">
                <a:extLst>
                  <a:ext uri="{FF2B5EF4-FFF2-40B4-BE49-F238E27FC236}">
                    <a16:creationId xmlns:a16="http://schemas.microsoft.com/office/drawing/2014/main" id="{40CFF744-4F78-6E43-F0EA-B8FD2261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51">
                <a:extLst>
                  <a:ext uri="{FF2B5EF4-FFF2-40B4-BE49-F238E27FC236}">
                    <a16:creationId xmlns:a16="http://schemas.microsoft.com/office/drawing/2014/main" id="{8E0F73C0-93E9-F2BE-D5B6-8EAE3C93E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2">
                <a:extLst>
                  <a:ext uri="{FF2B5EF4-FFF2-40B4-BE49-F238E27FC236}">
                    <a16:creationId xmlns:a16="http://schemas.microsoft.com/office/drawing/2014/main" id="{4B8E63F9-367F-FE0D-2BB3-281C9EEEE7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53">
              <a:extLst>
                <a:ext uri="{FF2B5EF4-FFF2-40B4-BE49-F238E27FC236}">
                  <a16:creationId xmlns:a16="http://schemas.microsoft.com/office/drawing/2014/main" id="{02114E45-FD27-250B-EB06-D0B49730F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2" name="Rectangle 54">
                <a:extLst>
                  <a:ext uri="{FF2B5EF4-FFF2-40B4-BE49-F238E27FC236}">
                    <a16:creationId xmlns:a16="http://schemas.microsoft.com/office/drawing/2014/main" id="{6471461E-6132-97AB-84F9-0F6565407C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55">
                <a:extLst>
                  <a:ext uri="{FF2B5EF4-FFF2-40B4-BE49-F238E27FC236}">
                    <a16:creationId xmlns:a16="http://schemas.microsoft.com/office/drawing/2014/main" id="{F56D844E-8646-D893-0454-079965AA13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56">
                <a:extLst>
                  <a:ext uri="{FF2B5EF4-FFF2-40B4-BE49-F238E27FC236}">
                    <a16:creationId xmlns:a16="http://schemas.microsoft.com/office/drawing/2014/main" id="{F6BD347F-97F5-D305-EB2C-5333FC9B7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57">
                <a:extLst>
                  <a:ext uri="{FF2B5EF4-FFF2-40B4-BE49-F238E27FC236}">
                    <a16:creationId xmlns:a16="http://schemas.microsoft.com/office/drawing/2014/main" id="{6F3339E9-D7A5-CFD8-64C4-AF7392E7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58">
              <a:extLst>
                <a:ext uri="{FF2B5EF4-FFF2-40B4-BE49-F238E27FC236}">
                  <a16:creationId xmlns:a16="http://schemas.microsoft.com/office/drawing/2014/main" id="{5241492B-80EE-6159-3431-B1020F136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08" name="Rectangle 59">
                <a:extLst>
                  <a:ext uri="{FF2B5EF4-FFF2-40B4-BE49-F238E27FC236}">
                    <a16:creationId xmlns:a16="http://schemas.microsoft.com/office/drawing/2014/main" id="{29AD7C1D-9167-945D-FFA9-2033B8F00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60">
                <a:extLst>
                  <a:ext uri="{FF2B5EF4-FFF2-40B4-BE49-F238E27FC236}">
                    <a16:creationId xmlns:a16="http://schemas.microsoft.com/office/drawing/2014/main" id="{0B47A553-0F7E-D5BD-9EB3-6A8D49093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61">
                <a:extLst>
                  <a:ext uri="{FF2B5EF4-FFF2-40B4-BE49-F238E27FC236}">
                    <a16:creationId xmlns:a16="http://schemas.microsoft.com/office/drawing/2014/main" id="{1C9A0FC4-0776-407B-DDFF-A65952BF6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2">
                <a:extLst>
                  <a:ext uri="{FF2B5EF4-FFF2-40B4-BE49-F238E27FC236}">
                    <a16:creationId xmlns:a16="http://schemas.microsoft.com/office/drawing/2014/main" id="{32AA8322-5657-18B0-C4AE-BC30B6A18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63">
              <a:extLst>
                <a:ext uri="{FF2B5EF4-FFF2-40B4-BE49-F238E27FC236}">
                  <a16:creationId xmlns:a16="http://schemas.microsoft.com/office/drawing/2014/main" id="{674B67E4-6492-CA23-2943-1236EF3833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04" name="Rectangle 64">
                <a:extLst>
                  <a:ext uri="{FF2B5EF4-FFF2-40B4-BE49-F238E27FC236}">
                    <a16:creationId xmlns:a16="http://schemas.microsoft.com/office/drawing/2014/main" id="{0D3B348C-9200-641C-4A2F-470CFB61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65">
                <a:extLst>
                  <a:ext uri="{FF2B5EF4-FFF2-40B4-BE49-F238E27FC236}">
                    <a16:creationId xmlns:a16="http://schemas.microsoft.com/office/drawing/2014/main" id="{E04C6AC1-50D6-F1F0-1842-DA43A51CD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66">
                <a:extLst>
                  <a:ext uri="{FF2B5EF4-FFF2-40B4-BE49-F238E27FC236}">
                    <a16:creationId xmlns:a16="http://schemas.microsoft.com/office/drawing/2014/main" id="{A1A7F3C9-1EAB-0ED4-54D5-6A63DE441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67">
                <a:extLst>
                  <a:ext uri="{FF2B5EF4-FFF2-40B4-BE49-F238E27FC236}">
                    <a16:creationId xmlns:a16="http://schemas.microsoft.com/office/drawing/2014/main" id="{9D7F2457-2653-A152-E16C-2B5B34EA6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68">
              <a:extLst>
                <a:ext uri="{FF2B5EF4-FFF2-40B4-BE49-F238E27FC236}">
                  <a16:creationId xmlns:a16="http://schemas.microsoft.com/office/drawing/2014/main" id="{9455E7E2-1591-E303-8A86-BA6F194B3F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0" name="Rectangle 69">
                <a:extLst>
                  <a:ext uri="{FF2B5EF4-FFF2-40B4-BE49-F238E27FC236}">
                    <a16:creationId xmlns:a16="http://schemas.microsoft.com/office/drawing/2014/main" id="{94E574A6-D0DE-D853-DC9D-22F8CA528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70">
                <a:extLst>
                  <a:ext uri="{FF2B5EF4-FFF2-40B4-BE49-F238E27FC236}">
                    <a16:creationId xmlns:a16="http://schemas.microsoft.com/office/drawing/2014/main" id="{37D179C1-E4C9-A774-07B4-3BA549066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71">
                <a:extLst>
                  <a:ext uri="{FF2B5EF4-FFF2-40B4-BE49-F238E27FC236}">
                    <a16:creationId xmlns:a16="http://schemas.microsoft.com/office/drawing/2014/main" id="{B0B39330-5827-FBC0-6687-3A1B07472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2">
                <a:extLst>
                  <a:ext uri="{FF2B5EF4-FFF2-40B4-BE49-F238E27FC236}">
                    <a16:creationId xmlns:a16="http://schemas.microsoft.com/office/drawing/2014/main" id="{DF29A1C7-7C33-E70D-A34D-E3FB794E2F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73">
              <a:extLst>
                <a:ext uri="{FF2B5EF4-FFF2-40B4-BE49-F238E27FC236}">
                  <a16:creationId xmlns:a16="http://schemas.microsoft.com/office/drawing/2014/main" id="{DE5A0340-36E5-E2A2-BC01-546E021FA8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96" name="Rectangle 74">
                <a:extLst>
                  <a:ext uri="{FF2B5EF4-FFF2-40B4-BE49-F238E27FC236}">
                    <a16:creationId xmlns:a16="http://schemas.microsoft.com/office/drawing/2014/main" id="{C4ED7AEA-10E1-B6C1-2DB0-0291A7A04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7" name="Rectangle 75">
                <a:extLst>
                  <a:ext uri="{FF2B5EF4-FFF2-40B4-BE49-F238E27FC236}">
                    <a16:creationId xmlns:a16="http://schemas.microsoft.com/office/drawing/2014/main" id="{9BED2734-FD1F-4137-758B-57D531492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8" name="Rectangle 76">
                <a:extLst>
                  <a:ext uri="{FF2B5EF4-FFF2-40B4-BE49-F238E27FC236}">
                    <a16:creationId xmlns:a16="http://schemas.microsoft.com/office/drawing/2014/main" id="{6F38206E-1F68-08CB-16E9-5C029AE66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77">
                <a:extLst>
                  <a:ext uri="{FF2B5EF4-FFF2-40B4-BE49-F238E27FC236}">
                    <a16:creationId xmlns:a16="http://schemas.microsoft.com/office/drawing/2014/main" id="{99539F7F-54BF-3100-1A66-79027B524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78">
              <a:extLst>
                <a:ext uri="{FF2B5EF4-FFF2-40B4-BE49-F238E27FC236}">
                  <a16:creationId xmlns:a16="http://schemas.microsoft.com/office/drawing/2014/main" id="{26AB5AD5-3E4B-DA70-9E5D-AC033C405A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2" name="Rectangle 79">
                <a:extLst>
                  <a:ext uri="{FF2B5EF4-FFF2-40B4-BE49-F238E27FC236}">
                    <a16:creationId xmlns:a16="http://schemas.microsoft.com/office/drawing/2014/main" id="{6F06D870-5E97-EA84-8D7D-0D10BB2BE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3" name="Rectangle 80">
                <a:extLst>
                  <a:ext uri="{FF2B5EF4-FFF2-40B4-BE49-F238E27FC236}">
                    <a16:creationId xmlns:a16="http://schemas.microsoft.com/office/drawing/2014/main" id="{7E45ED3B-DD44-2DD6-9C17-B5325521C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4" name="Rectangle 81">
                <a:extLst>
                  <a:ext uri="{FF2B5EF4-FFF2-40B4-BE49-F238E27FC236}">
                    <a16:creationId xmlns:a16="http://schemas.microsoft.com/office/drawing/2014/main" id="{9485FB2E-8E61-53F4-B762-893129D1D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5" name="Rectangle 82">
                <a:extLst>
                  <a:ext uri="{FF2B5EF4-FFF2-40B4-BE49-F238E27FC236}">
                    <a16:creationId xmlns:a16="http://schemas.microsoft.com/office/drawing/2014/main" id="{D6E6A5E6-545F-E96A-01C0-66EC350B1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44" name="Rectangle 83">
            <a:extLst>
              <a:ext uri="{FF2B5EF4-FFF2-40B4-BE49-F238E27FC236}">
                <a16:creationId xmlns:a16="http://schemas.microsoft.com/office/drawing/2014/main" id="{AE44D6FB-E3B1-CC63-EB56-74A9ECE341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1592DF1-4B7B-91BC-6E76-264A5B9F3F90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95946FA3-CA56-5871-F18C-870E04CBF69B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7" name="Rectangle 34">
              <a:extLst>
                <a:ext uri="{FF2B5EF4-FFF2-40B4-BE49-F238E27FC236}">
                  <a16:creationId xmlns:a16="http://schemas.microsoft.com/office/drawing/2014/main" id="{7EDE480A-2443-C106-1C71-48C93E61C7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8" name="Rectangle 35">
              <a:extLst>
                <a:ext uri="{FF2B5EF4-FFF2-40B4-BE49-F238E27FC236}">
                  <a16:creationId xmlns:a16="http://schemas.microsoft.com/office/drawing/2014/main" id="{8B4CA2B3-3637-D7BD-C288-74FD1A1D60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9" name="Rectangle 36">
              <a:extLst>
                <a:ext uri="{FF2B5EF4-FFF2-40B4-BE49-F238E27FC236}">
                  <a16:creationId xmlns:a16="http://schemas.microsoft.com/office/drawing/2014/main" id="{331D9070-E124-648B-AF52-FF7C9F1E00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0" name="Rectangle 37">
              <a:extLst>
                <a:ext uri="{FF2B5EF4-FFF2-40B4-BE49-F238E27FC236}">
                  <a16:creationId xmlns:a16="http://schemas.microsoft.com/office/drawing/2014/main" id="{552923EB-190B-2F56-DEFC-6C81EC29B8E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1" name="Rectangle 36">
            <a:extLst>
              <a:ext uri="{FF2B5EF4-FFF2-40B4-BE49-F238E27FC236}">
                <a16:creationId xmlns:a16="http://schemas.microsoft.com/office/drawing/2014/main" id="{38C4ED65-DF21-581D-91ED-4672A2282AD0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2" name="Rectangle 34">
            <a:extLst>
              <a:ext uri="{FF2B5EF4-FFF2-40B4-BE49-F238E27FC236}">
                <a16:creationId xmlns:a16="http://schemas.microsoft.com/office/drawing/2014/main" id="{105345A9-76FC-0F7C-7E39-0986AC126117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3" name="TextBox 2">
            <a:extLst>
              <a:ext uri="{FF2B5EF4-FFF2-40B4-BE49-F238E27FC236}">
                <a16:creationId xmlns:a16="http://schemas.microsoft.com/office/drawing/2014/main" id="{6AE0035D-3988-461D-61EE-983FC6624C01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54" name="TextBox 3">
            <a:extLst>
              <a:ext uri="{FF2B5EF4-FFF2-40B4-BE49-F238E27FC236}">
                <a16:creationId xmlns:a16="http://schemas.microsoft.com/office/drawing/2014/main" id="{D6AE4410-D559-AE6E-DDE7-DBE8A7F0F590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55" name="图片 154">
            <a:extLst>
              <a:ext uri="{FF2B5EF4-FFF2-40B4-BE49-F238E27FC236}">
                <a16:creationId xmlns:a16="http://schemas.microsoft.com/office/drawing/2014/main" id="{D787E139-1EC7-01B7-04C4-2FE5F094B36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6" name="TextBox 2">
            <a:extLst>
              <a:ext uri="{FF2B5EF4-FFF2-40B4-BE49-F238E27FC236}">
                <a16:creationId xmlns:a16="http://schemas.microsoft.com/office/drawing/2014/main" id="{F4488B33-37EF-8B65-E414-077E1ABBA93D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tx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5">
            <a:extLst>
              <a:ext uri="{FF2B5EF4-FFF2-40B4-BE49-F238E27FC236}">
                <a16:creationId xmlns:a16="http://schemas.microsoft.com/office/drawing/2014/main" id="{8A44F0C5-AC20-0666-5ED3-ECCD9B0C7EE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C352397-75D1-04B6-7251-178D8CDA0F0F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63397C9-1F26-AE17-19CD-D8E21FD182AC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9" name="Group 18">
              <a:extLst>
                <a:ext uri="{FF2B5EF4-FFF2-40B4-BE49-F238E27FC236}">
                  <a16:creationId xmlns:a16="http://schemas.microsoft.com/office/drawing/2014/main" id="{F64D1621-6A3E-376D-6095-AB3A3B34B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34" name="Rectangle 19">
                <a:extLst>
                  <a:ext uri="{FF2B5EF4-FFF2-40B4-BE49-F238E27FC236}">
                    <a16:creationId xmlns:a16="http://schemas.microsoft.com/office/drawing/2014/main" id="{8525BC6F-1F15-5C49-4489-417DCEB9C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20">
                <a:extLst>
                  <a:ext uri="{FF2B5EF4-FFF2-40B4-BE49-F238E27FC236}">
                    <a16:creationId xmlns:a16="http://schemas.microsoft.com/office/drawing/2014/main" id="{E65F59D2-8044-2AD5-BB4D-43268B0B6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21">
                <a:extLst>
                  <a:ext uri="{FF2B5EF4-FFF2-40B4-BE49-F238E27FC236}">
                    <a16:creationId xmlns:a16="http://schemas.microsoft.com/office/drawing/2014/main" id="{71B23D4A-9244-45D4-8264-8B88D6265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2">
                <a:extLst>
                  <a:ext uri="{FF2B5EF4-FFF2-40B4-BE49-F238E27FC236}">
                    <a16:creationId xmlns:a16="http://schemas.microsoft.com/office/drawing/2014/main" id="{B3F794B8-B82C-5184-C1B1-32E61344A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64BBD473-C82D-E538-DC61-57EF53F143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0" name="Rectangle 24">
                <a:extLst>
                  <a:ext uri="{FF2B5EF4-FFF2-40B4-BE49-F238E27FC236}">
                    <a16:creationId xmlns:a16="http://schemas.microsoft.com/office/drawing/2014/main" id="{E97E70DA-5065-C6A2-CFC4-0887D6F81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25">
                <a:extLst>
                  <a:ext uri="{FF2B5EF4-FFF2-40B4-BE49-F238E27FC236}">
                    <a16:creationId xmlns:a16="http://schemas.microsoft.com/office/drawing/2014/main" id="{19E768DE-9CBB-E17F-B624-F4B95482B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26">
                <a:extLst>
                  <a:ext uri="{FF2B5EF4-FFF2-40B4-BE49-F238E27FC236}">
                    <a16:creationId xmlns:a16="http://schemas.microsoft.com/office/drawing/2014/main" id="{959B11CE-E157-9C86-5DE7-02FA907C7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27">
                <a:extLst>
                  <a:ext uri="{FF2B5EF4-FFF2-40B4-BE49-F238E27FC236}">
                    <a16:creationId xmlns:a16="http://schemas.microsoft.com/office/drawing/2014/main" id="{44286C30-D682-661C-2865-ED1BB7ADD5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1" name="Group 28">
              <a:extLst>
                <a:ext uri="{FF2B5EF4-FFF2-40B4-BE49-F238E27FC236}">
                  <a16:creationId xmlns:a16="http://schemas.microsoft.com/office/drawing/2014/main" id="{65C05429-6589-F56F-DF60-5284DD9E5E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2" name="Rectangle 29">
                <a:extLst>
                  <a:ext uri="{FF2B5EF4-FFF2-40B4-BE49-F238E27FC236}">
                    <a16:creationId xmlns:a16="http://schemas.microsoft.com/office/drawing/2014/main" id="{8438D689-AB00-4741-9E24-93CAFFA7E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0">
                <a:extLst>
                  <a:ext uri="{FF2B5EF4-FFF2-40B4-BE49-F238E27FC236}">
                    <a16:creationId xmlns:a16="http://schemas.microsoft.com/office/drawing/2014/main" id="{C443FEEE-4F32-3EFE-C063-ECA8431D1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31">
                <a:extLst>
                  <a:ext uri="{FF2B5EF4-FFF2-40B4-BE49-F238E27FC236}">
                    <a16:creationId xmlns:a16="http://schemas.microsoft.com/office/drawing/2014/main" id="{9F52FA9E-1092-38EE-82CC-D48E6766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2">
                <a:extLst>
                  <a:ext uri="{FF2B5EF4-FFF2-40B4-BE49-F238E27FC236}">
                    <a16:creationId xmlns:a16="http://schemas.microsoft.com/office/drawing/2014/main" id="{23893828-85AE-A399-50D4-3D0B95DE3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33">
              <a:extLst>
                <a:ext uri="{FF2B5EF4-FFF2-40B4-BE49-F238E27FC236}">
                  <a16:creationId xmlns:a16="http://schemas.microsoft.com/office/drawing/2014/main" id="{605B516B-B772-FF1E-8739-E16B029E09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58" name="Rectangle 34">
                <a:extLst>
                  <a:ext uri="{FF2B5EF4-FFF2-40B4-BE49-F238E27FC236}">
                    <a16:creationId xmlns:a16="http://schemas.microsoft.com/office/drawing/2014/main" id="{EC057116-E4D4-C812-C1A3-959CB96B2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35">
                <a:extLst>
                  <a:ext uri="{FF2B5EF4-FFF2-40B4-BE49-F238E27FC236}">
                    <a16:creationId xmlns:a16="http://schemas.microsoft.com/office/drawing/2014/main" id="{D13EDA0B-4308-68C5-96F5-EBBCED17D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36">
                <a:extLst>
                  <a:ext uri="{FF2B5EF4-FFF2-40B4-BE49-F238E27FC236}">
                    <a16:creationId xmlns:a16="http://schemas.microsoft.com/office/drawing/2014/main" id="{C0257EBF-B555-665E-31B9-90A3E1F52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7">
                <a:extLst>
                  <a:ext uri="{FF2B5EF4-FFF2-40B4-BE49-F238E27FC236}">
                    <a16:creationId xmlns:a16="http://schemas.microsoft.com/office/drawing/2014/main" id="{9863DFE1-8DA0-8378-742D-A8B786703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38">
              <a:extLst>
                <a:ext uri="{FF2B5EF4-FFF2-40B4-BE49-F238E27FC236}">
                  <a16:creationId xmlns:a16="http://schemas.microsoft.com/office/drawing/2014/main" id="{7C64A445-7796-E60F-A2F6-FF7346ED40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4" name="Rectangle 39">
                <a:extLst>
                  <a:ext uri="{FF2B5EF4-FFF2-40B4-BE49-F238E27FC236}">
                    <a16:creationId xmlns:a16="http://schemas.microsoft.com/office/drawing/2014/main" id="{A0303C84-7DD5-E18D-B650-B9AAA65F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0">
                <a:extLst>
                  <a:ext uri="{FF2B5EF4-FFF2-40B4-BE49-F238E27FC236}">
                    <a16:creationId xmlns:a16="http://schemas.microsoft.com/office/drawing/2014/main" id="{E1EF0EED-BB2B-00A8-7BFF-6EEA56C3C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1">
                <a:extLst>
                  <a:ext uri="{FF2B5EF4-FFF2-40B4-BE49-F238E27FC236}">
                    <a16:creationId xmlns:a16="http://schemas.microsoft.com/office/drawing/2014/main" id="{447CB7F2-9898-0D79-A288-B0C9C2954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2">
                <a:extLst>
                  <a:ext uri="{FF2B5EF4-FFF2-40B4-BE49-F238E27FC236}">
                    <a16:creationId xmlns:a16="http://schemas.microsoft.com/office/drawing/2014/main" id="{B4498E14-8884-3FED-749F-9DEB50D09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43">
              <a:extLst>
                <a:ext uri="{FF2B5EF4-FFF2-40B4-BE49-F238E27FC236}">
                  <a16:creationId xmlns:a16="http://schemas.microsoft.com/office/drawing/2014/main" id="{6258D2FE-C089-5722-5128-26968B2DBC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0" name="Rectangle 44">
                <a:extLst>
                  <a:ext uri="{FF2B5EF4-FFF2-40B4-BE49-F238E27FC236}">
                    <a16:creationId xmlns:a16="http://schemas.microsoft.com/office/drawing/2014/main" id="{4D088030-80F3-A203-0C3C-80C8D5ECE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45">
                <a:extLst>
                  <a:ext uri="{FF2B5EF4-FFF2-40B4-BE49-F238E27FC236}">
                    <a16:creationId xmlns:a16="http://schemas.microsoft.com/office/drawing/2014/main" id="{AF966C78-B17C-E30D-4E38-26D188A94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46">
                <a:extLst>
                  <a:ext uri="{FF2B5EF4-FFF2-40B4-BE49-F238E27FC236}">
                    <a16:creationId xmlns:a16="http://schemas.microsoft.com/office/drawing/2014/main" id="{DC5FB48F-2D4C-1071-2D38-B09B1068D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7">
                <a:extLst>
                  <a:ext uri="{FF2B5EF4-FFF2-40B4-BE49-F238E27FC236}">
                    <a16:creationId xmlns:a16="http://schemas.microsoft.com/office/drawing/2014/main" id="{6320969E-7A0F-B6CC-33C3-6FB11D64D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48">
              <a:extLst>
                <a:ext uri="{FF2B5EF4-FFF2-40B4-BE49-F238E27FC236}">
                  <a16:creationId xmlns:a16="http://schemas.microsoft.com/office/drawing/2014/main" id="{CAE3D4A6-A314-1818-45C3-E9E8104F7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6" name="Rectangle 49">
                <a:extLst>
                  <a:ext uri="{FF2B5EF4-FFF2-40B4-BE49-F238E27FC236}">
                    <a16:creationId xmlns:a16="http://schemas.microsoft.com/office/drawing/2014/main" id="{8CB0A70F-0479-DB1A-7E9C-29D276A3D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0">
                <a:extLst>
                  <a:ext uri="{FF2B5EF4-FFF2-40B4-BE49-F238E27FC236}">
                    <a16:creationId xmlns:a16="http://schemas.microsoft.com/office/drawing/2014/main" id="{AF89A855-A7B3-1080-26F3-21FF31878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1">
                <a:extLst>
                  <a:ext uri="{FF2B5EF4-FFF2-40B4-BE49-F238E27FC236}">
                    <a16:creationId xmlns:a16="http://schemas.microsoft.com/office/drawing/2014/main" id="{A9C9B63F-E1D1-12DA-F1DB-63DFE125A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2">
                <a:extLst>
                  <a:ext uri="{FF2B5EF4-FFF2-40B4-BE49-F238E27FC236}">
                    <a16:creationId xmlns:a16="http://schemas.microsoft.com/office/drawing/2014/main" id="{702B3784-CFB0-0907-D46A-0BBA70EAA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53">
              <a:extLst>
                <a:ext uri="{FF2B5EF4-FFF2-40B4-BE49-F238E27FC236}">
                  <a16:creationId xmlns:a16="http://schemas.microsoft.com/office/drawing/2014/main" id="{9AE3B9DB-807F-D6DF-BB5B-2214FAEEE9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2" name="Rectangle 54">
                <a:extLst>
                  <a:ext uri="{FF2B5EF4-FFF2-40B4-BE49-F238E27FC236}">
                    <a16:creationId xmlns:a16="http://schemas.microsoft.com/office/drawing/2014/main" id="{3095EC65-905D-788E-5793-75914C79D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55">
                <a:extLst>
                  <a:ext uri="{FF2B5EF4-FFF2-40B4-BE49-F238E27FC236}">
                    <a16:creationId xmlns:a16="http://schemas.microsoft.com/office/drawing/2014/main" id="{ADFE070D-72E9-3966-00BA-6467324F8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56">
                <a:extLst>
                  <a:ext uri="{FF2B5EF4-FFF2-40B4-BE49-F238E27FC236}">
                    <a16:creationId xmlns:a16="http://schemas.microsoft.com/office/drawing/2014/main" id="{AB0058D7-E5B3-2156-9D93-FE159E5F4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7">
                <a:extLst>
                  <a:ext uri="{FF2B5EF4-FFF2-40B4-BE49-F238E27FC236}">
                    <a16:creationId xmlns:a16="http://schemas.microsoft.com/office/drawing/2014/main" id="{15271D06-E480-A16D-D7C3-EF17C7135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58">
              <a:extLst>
                <a:ext uri="{FF2B5EF4-FFF2-40B4-BE49-F238E27FC236}">
                  <a16:creationId xmlns:a16="http://schemas.microsoft.com/office/drawing/2014/main" id="{89F93DEB-53B6-712F-8727-779244FD46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38" name="Rectangle 59">
                <a:extLst>
                  <a:ext uri="{FF2B5EF4-FFF2-40B4-BE49-F238E27FC236}">
                    <a16:creationId xmlns:a16="http://schemas.microsoft.com/office/drawing/2014/main" id="{A8AF0FB9-EFE4-53E7-41C5-4E74B67C4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0">
                <a:extLst>
                  <a:ext uri="{FF2B5EF4-FFF2-40B4-BE49-F238E27FC236}">
                    <a16:creationId xmlns:a16="http://schemas.microsoft.com/office/drawing/2014/main" id="{B1165C80-0C6E-1DA7-A6A8-813226E8E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1">
                <a:extLst>
                  <a:ext uri="{FF2B5EF4-FFF2-40B4-BE49-F238E27FC236}">
                    <a16:creationId xmlns:a16="http://schemas.microsoft.com/office/drawing/2014/main" id="{CFB8145C-13B4-D742-5D1A-E154DB309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2">
                <a:extLst>
                  <a:ext uri="{FF2B5EF4-FFF2-40B4-BE49-F238E27FC236}">
                    <a16:creationId xmlns:a16="http://schemas.microsoft.com/office/drawing/2014/main" id="{1F067CAE-E6AA-B0F8-09C1-A9EB99698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63">
              <a:extLst>
                <a:ext uri="{FF2B5EF4-FFF2-40B4-BE49-F238E27FC236}">
                  <a16:creationId xmlns:a16="http://schemas.microsoft.com/office/drawing/2014/main" id="{EBA23FD8-91E1-E236-15AA-32A6F17F8E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4" name="Rectangle 64">
                <a:extLst>
                  <a:ext uri="{FF2B5EF4-FFF2-40B4-BE49-F238E27FC236}">
                    <a16:creationId xmlns:a16="http://schemas.microsoft.com/office/drawing/2014/main" id="{CC272B58-168D-FF91-DD49-65D4C0261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65">
                <a:extLst>
                  <a:ext uri="{FF2B5EF4-FFF2-40B4-BE49-F238E27FC236}">
                    <a16:creationId xmlns:a16="http://schemas.microsoft.com/office/drawing/2014/main" id="{573141DC-AD1E-3B91-D7E3-9CC4B9F30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66">
                <a:extLst>
                  <a:ext uri="{FF2B5EF4-FFF2-40B4-BE49-F238E27FC236}">
                    <a16:creationId xmlns:a16="http://schemas.microsoft.com/office/drawing/2014/main" id="{F7E60CA3-7BAF-A861-8E78-A3F3C6920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7">
                <a:extLst>
                  <a:ext uri="{FF2B5EF4-FFF2-40B4-BE49-F238E27FC236}">
                    <a16:creationId xmlns:a16="http://schemas.microsoft.com/office/drawing/2014/main" id="{F515D6C0-D0CC-C114-71D4-FEB9B9A9D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68">
              <a:extLst>
                <a:ext uri="{FF2B5EF4-FFF2-40B4-BE49-F238E27FC236}">
                  <a16:creationId xmlns:a16="http://schemas.microsoft.com/office/drawing/2014/main" id="{594E8191-DDFA-F27C-A6B2-28F4F2798C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0" name="Rectangle 69">
                <a:extLst>
                  <a:ext uri="{FF2B5EF4-FFF2-40B4-BE49-F238E27FC236}">
                    <a16:creationId xmlns:a16="http://schemas.microsoft.com/office/drawing/2014/main" id="{26D6883C-F6D2-98B9-3243-BEF14A8DF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0">
                <a:extLst>
                  <a:ext uri="{FF2B5EF4-FFF2-40B4-BE49-F238E27FC236}">
                    <a16:creationId xmlns:a16="http://schemas.microsoft.com/office/drawing/2014/main" id="{1DF11F40-50EB-574F-8F83-817BC6007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1">
                <a:extLst>
                  <a:ext uri="{FF2B5EF4-FFF2-40B4-BE49-F238E27FC236}">
                    <a16:creationId xmlns:a16="http://schemas.microsoft.com/office/drawing/2014/main" id="{6048771D-00D1-D6F9-C9A8-D38E16E11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2">
                <a:extLst>
                  <a:ext uri="{FF2B5EF4-FFF2-40B4-BE49-F238E27FC236}">
                    <a16:creationId xmlns:a16="http://schemas.microsoft.com/office/drawing/2014/main" id="{5EE914F0-9596-2E59-8E6E-61D035A3D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73">
              <a:extLst>
                <a:ext uri="{FF2B5EF4-FFF2-40B4-BE49-F238E27FC236}">
                  <a16:creationId xmlns:a16="http://schemas.microsoft.com/office/drawing/2014/main" id="{525D7374-FB8C-6F4E-6F1E-50E1EC7452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6" name="Rectangle 74">
                <a:extLst>
                  <a:ext uri="{FF2B5EF4-FFF2-40B4-BE49-F238E27FC236}">
                    <a16:creationId xmlns:a16="http://schemas.microsoft.com/office/drawing/2014/main" id="{B93CAF75-8977-B641-D196-55E250097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75">
                <a:extLst>
                  <a:ext uri="{FF2B5EF4-FFF2-40B4-BE49-F238E27FC236}">
                    <a16:creationId xmlns:a16="http://schemas.microsoft.com/office/drawing/2014/main" id="{A6AAD157-F647-6688-9914-F3E1D8CEF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76">
                <a:extLst>
                  <a:ext uri="{FF2B5EF4-FFF2-40B4-BE49-F238E27FC236}">
                    <a16:creationId xmlns:a16="http://schemas.microsoft.com/office/drawing/2014/main" id="{EE2DB8A2-43FF-83D1-2D0D-6749EC824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7">
                <a:extLst>
                  <a:ext uri="{FF2B5EF4-FFF2-40B4-BE49-F238E27FC236}">
                    <a16:creationId xmlns:a16="http://schemas.microsoft.com/office/drawing/2014/main" id="{3A3C28DD-7073-E73A-CDC4-5CC1F4FA9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78">
              <a:extLst>
                <a:ext uri="{FF2B5EF4-FFF2-40B4-BE49-F238E27FC236}">
                  <a16:creationId xmlns:a16="http://schemas.microsoft.com/office/drawing/2014/main" id="{7100E49B-F190-5A24-9ACD-1065AEF380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2" name="Rectangle 79">
                <a:extLst>
                  <a:ext uri="{FF2B5EF4-FFF2-40B4-BE49-F238E27FC236}">
                    <a16:creationId xmlns:a16="http://schemas.microsoft.com/office/drawing/2014/main" id="{20557239-CF50-B548-8E48-F004DC7F5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3" name="Rectangle 80">
                <a:extLst>
                  <a:ext uri="{FF2B5EF4-FFF2-40B4-BE49-F238E27FC236}">
                    <a16:creationId xmlns:a16="http://schemas.microsoft.com/office/drawing/2014/main" id="{B942FCB9-0C59-661D-AB1C-A6E135FB2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4" name="Rectangle 81">
                <a:extLst>
                  <a:ext uri="{FF2B5EF4-FFF2-40B4-BE49-F238E27FC236}">
                    <a16:creationId xmlns:a16="http://schemas.microsoft.com/office/drawing/2014/main" id="{10214EE5-6911-B767-EEE0-694FCD509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2">
                <a:extLst>
                  <a:ext uri="{FF2B5EF4-FFF2-40B4-BE49-F238E27FC236}">
                    <a16:creationId xmlns:a16="http://schemas.microsoft.com/office/drawing/2014/main" id="{48375764-2F47-B6F7-46C5-A25AE0D8E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38" name="Rectangle 83">
            <a:extLst>
              <a:ext uri="{FF2B5EF4-FFF2-40B4-BE49-F238E27FC236}">
                <a16:creationId xmlns:a16="http://schemas.microsoft.com/office/drawing/2014/main" id="{F9B8CDF9-510D-9CDB-C550-53717A5716D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7ECA5068-9BD8-6774-499F-37450F9D1B2D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7F4EFB97-E9DE-4A92-9A9B-89134773B366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1" name="Rectangle 34">
              <a:extLst>
                <a:ext uri="{FF2B5EF4-FFF2-40B4-BE49-F238E27FC236}">
                  <a16:creationId xmlns:a16="http://schemas.microsoft.com/office/drawing/2014/main" id="{D00A38A3-DFB1-AE51-725E-3E5B1F4089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2" name="Rectangle 35">
              <a:extLst>
                <a:ext uri="{FF2B5EF4-FFF2-40B4-BE49-F238E27FC236}">
                  <a16:creationId xmlns:a16="http://schemas.microsoft.com/office/drawing/2014/main" id="{0694593C-9265-E762-A8E5-790CF39D85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3" name="Rectangle 36">
              <a:extLst>
                <a:ext uri="{FF2B5EF4-FFF2-40B4-BE49-F238E27FC236}">
                  <a16:creationId xmlns:a16="http://schemas.microsoft.com/office/drawing/2014/main" id="{79BD35E8-C1FF-8A99-8E21-0073B6EAF0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4" name="Rectangle 37">
              <a:extLst>
                <a:ext uri="{FF2B5EF4-FFF2-40B4-BE49-F238E27FC236}">
                  <a16:creationId xmlns:a16="http://schemas.microsoft.com/office/drawing/2014/main" id="{D3DAFA26-2D34-D4DD-0395-72B02DF4A1B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45" name="Rectangle 36">
            <a:extLst>
              <a:ext uri="{FF2B5EF4-FFF2-40B4-BE49-F238E27FC236}">
                <a16:creationId xmlns:a16="http://schemas.microsoft.com/office/drawing/2014/main" id="{6F83414F-3EC2-B044-EA60-A31E987B184E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6" name="Rectangle 34">
            <a:extLst>
              <a:ext uri="{FF2B5EF4-FFF2-40B4-BE49-F238E27FC236}">
                <a16:creationId xmlns:a16="http://schemas.microsoft.com/office/drawing/2014/main" id="{ADEA7BF1-44EA-2504-9C74-4C53FF5A36B2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7" name="TextBox 2">
            <a:extLst>
              <a:ext uri="{FF2B5EF4-FFF2-40B4-BE49-F238E27FC236}">
                <a16:creationId xmlns:a16="http://schemas.microsoft.com/office/drawing/2014/main" id="{F3B0B3D1-A651-BE16-0545-A221F4E3E7A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48" name="TextBox 3">
            <a:extLst>
              <a:ext uri="{FF2B5EF4-FFF2-40B4-BE49-F238E27FC236}">
                <a16:creationId xmlns:a16="http://schemas.microsoft.com/office/drawing/2014/main" id="{8BB9CB47-A153-CD1B-E637-3442B950585A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49" name="图片 148">
            <a:extLst>
              <a:ext uri="{FF2B5EF4-FFF2-40B4-BE49-F238E27FC236}">
                <a16:creationId xmlns:a16="http://schemas.microsoft.com/office/drawing/2014/main" id="{44ACB03E-D6D4-C3F1-FF77-16E176750F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0" name="TextBox 2">
            <a:extLst>
              <a:ext uri="{FF2B5EF4-FFF2-40B4-BE49-F238E27FC236}">
                <a16:creationId xmlns:a16="http://schemas.microsoft.com/office/drawing/2014/main" id="{7CC24E0B-5763-992F-30A6-68C9CB867FBB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Copyright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©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2025 </a:t>
            </a:r>
            <a:r>
              <a:rPr lang="en-US" altLang="zh-CN" sz="9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All Rights Reserved.</a:t>
            </a: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only and constitutes neither an offer nor an acceptance. </a:t>
            </a:r>
            <a:r>
              <a:rPr lang="en-US" altLang="zh-CN" sz="8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0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0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把 </a:t>
            </a:r>
            <a: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AIInfra</a:t>
            </a: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 带入每个开发者、每个家庭、</a:t>
            </a:r>
            <a:b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Infra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374153"/>
              </a:solidFill>
              <a:latin typeface="Lexend" pitchFamily="2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4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3" name="Rectangle 15">
            <a:extLst>
              <a:ext uri="{FF2B5EF4-FFF2-40B4-BE49-F238E27FC236}">
                <a16:creationId xmlns:a16="http://schemas.microsoft.com/office/drawing/2014/main" id="{945970F3-EEC0-24EB-9D51-28AE93DA31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5911823-EE3F-119E-8A3D-5B409A788B4B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F64D3D0-7B8C-AD8A-3979-4F3B86622A7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2" name="Group 18">
              <a:extLst>
                <a:ext uri="{FF2B5EF4-FFF2-40B4-BE49-F238E27FC236}">
                  <a16:creationId xmlns:a16="http://schemas.microsoft.com/office/drawing/2014/main" id="{221D04D6-7A5F-1BD6-C94B-4CD13AF681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6" name="Rectangle 19">
                <a:extLst>
                  <a:ext uri="{FF2B5EF4-FFF2-40B4-BE49-F238E27FC236}">
                    <a16:creationId xmlns:a16="http://schemas.microsoft.com/office/drawing/2014/main" id="{099FB978-446A-FB9B-3669-549EDDD37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0">
                <a:extLst>
                  <a:ext uri="{FF2B5EF4-FFF2-40B4-BE49-F238E27FC236}">
                    <a16:creationId xmlns:a16="http://schemas.microsoft.com/office/drawing/2014/main" id="{402953FC-C7FD-74E0-9E03-DCED5C730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8" name="Rectangle 21">
                <a:extLst>
                  <a:ext uri="{FF2B5EF4-FFF2-40B4-BE49-F238E27FC236}">
                    <a16:creationId xmlns:a16="http://schemas.microsoft.com/office/drawing/2014/main" id="{6163CA8A-7471-F09E-5202-ECDF0D6C4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2">
                <a:extLst>
                  <a:ext uri="{FF2B5EF4-FFF2-40B4-BE49-F238E27FC236}">
                    <a16:creationId xmlns:a16="http://schemas.microsoft.com/office/drawing/2014/main" id="{DDD5D0B4-C25F-1678-0ECD-C33469FA4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23">
              <a:extLst>
                <a:ext uri="{FF2B5EF4-FFF2-40B4-BE49-F238E27FC236}">
                  <a16:creationId xmlns:a16="http://schemas.microsoft.com/office/drawing/2014/main" id="{0CB401A5-BFA4-5173-37F2-03D22141FC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2" name="Rectangle 24">
                <a:extLst>
                  <a:ext uri="{FF2B5EF4-FFF2-40B4-BE49-F238E27FC236}">
                    <a16:creationId xmlns:a16="http://schemas.microsoft.com/office/drawing/2014/main" id="{97B4DC9F-B485-0677-E934-6D0065F330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5">
                <a:extLst>
                  <a:ext uri="{FF2B5EF4-FFF2-40B4-BE49-F238E27FC236}">
                    <a16:creationId xmlns:a16="http://schemas.microsoft.com/office/drawing/2014/main" id="{AEE94955-676C-ABEF-2CC7-F6D203947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4" name="Rectangle 26">
                <a:extLst>
                  <a:ext uri="{FF2B5EF4-FFF2-40B4-BE49-F238E27FC236}">
                    <a16:creationId xmlns:a16="http://schemas.microsoft.com/office/drawing/2014/main" id="{B2A6585D-0981-DA5B-C4CE-12079FB92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7">
                <a:extLst>
                  <a:ext uri="{FF2B5EF4-FFF2-40B4-BE49-F238E27FC236}">
                    <a16:creationId xmlns:a16="http://schemas.microsoft.com/office/drawing/2014/main" id="{F575C384-2CE3-7C62-1E5F-79383AA76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28">
              <a:extLst>
                <a:ext uri="{FF2B5EF4-FFF2-40B4-BE49-F238E27FC236}">
                  <a16:creationId xmlns:a16="http://schemas.microsoft.com/office/drawing/2014/main" id="{E8B07BFF-F732-B6A7-AC9F-E502FCD07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8" name="Rectangle 29">
                <a:extLst>
                  <a:ext uri="{FF2B5EF4-FFF2-40B4-BE49-F238E27FC236}">
                    <a16:creationId xmlns:a16="http://schemas.microsoft.com/office/drawing/2014/main" id="{36FA4321-3365-5180-F0DC-052106299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0">
                <a:extLst>
                  <a:ext uri="{FF2B5EF4-FFF2-40B4-BE49-F238E27FC236}">
                    <a16:creationId xmlns:a16="http://schemas.microsoft.com/office/drawing/2014/main" id="{DE4A66BF-1FC9-D1A9-4E9C-98F1EDC89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0" name="Rectangle 31">
                <a:extLst>
                  <a:ext uri="{FF2B5EF4-FFF2-40B4-BE49-F238E27FC236}">
                    <a16:creationId xmlns:a16="http://schemas.microsoft.com/office/drawing/2014/main" id="{EB88A0D6-6542-B633-D6F4-FD06C8F87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2">
                <a:extLst>
                  <a:ext uri="{FF2B5EF4-FFF2-40B4-BE49-F238E27FC236}">
                    <a16:creationId xmlns:a16="http://schemas.microsoft.com/office/drawing/2014/main" id="{E283AE8A-822E-14DE-B4CB-38342CDF7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33">
              <a:extLst>
                <a:ext uri="{FF2B5EF4-FFF2-40B4-BE49-F238E27FC236}">
                  <a16:creationId xmlns:a16="http://schemas.microsoft.com/office/drawing/2014/main" id="{4C99AB02-4592-5148-C15D-F183631F8E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4" name="Rectangle 34">
                <a:extLst>
                  <a:ext uri="{FF2B5EF4-FFF2-40B4-BE49-F238E27FC236}">
                    <a16:creationId xmlns:a16="http://schemas.microsoft.com/office/drawing/2014/main" id="{9BCB22EF-C5AC-06BD-63A7-9D398CF3D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5">
                <a:extLst>
                  <a:ext uri="{FF2B5EF4-FFF2-40B4-BE49-F238E27FC236}">
                    <a16:creationId xmlns:a16="http://schemas.microsoft.com/office/drawing/2014/main" id="{46F6214D-6940-1212-D8A0-559A13928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36">
                <a:extLst>
                  <a:ext uri="{FF2B5EF4-FFF2-40B4-BE49-F238E27FC236}">
                    <a16:creationId xmlns:a16="http://schemas.microsoft.com/office/drawing/2014/main" id="{7C9683CB-14BC-3368-9583-914D48242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7">
                <a:extLst>
                  <a:ext uri="{FF2B5EF4-FFF2-40B4-BE49-F238E27FC236}">
                    <a16:creationId xmlns:a16="http://schemas.microsoft.com/office/drawing/2014/main" id="{A70BD387-07BC-4C03-29A7-808D266BB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38">
              <a:extLst>
                <a:ext uri="{FF2B5EF4-FFF2-40B4-BE49-F238E27FC236}">
                  <a16:creationId xmlns:a16="http://schemas.microsoft.com/office/drawing/2014/main" id="{745134D5-7314-ECE1-3D7A-47CACFA1B4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0" name="Rectangle 39">
                <a:extLst>
                  <a:ext uri="{FF2B5EF4-FFF2-40B4-BE49-F238E27FC236}">
                    <a16:creationId xmlns:a16="http://schemas.microsoft.com/office/drawing/2014/main" id="{B4DFCEA2-B89F-1F98-BC08-D92C8AD527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0">
                <a:extLst>
                  <a:ext uri="{FF2B5EF4-FFF2-40B4-BE49-F238E27FC236}">
                    <a16:creationId xmlns:a16="http://schemas.microsoft.com/office/drawing/2014/main" id="{A5D4DF71-55A5-582B-E9ED-EAA3E8862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41">
                <a:extLst>
                  <a:ext uri="{FF2B5EF4-FFF2-40B4-BE49-F238E27FC236}">
                    <a16:creationId xmlns:a16="http://schemas.microsoft.com/office/drawing/2014/main" id="{51BB396B-8B24-2D31-18E1-278B01E1C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2">
                <a:extLst>
                  <a:ext uri="{FF2B5EF4-FFF2-40B4-BE49-F238E27FC236}">
                    <a16:creationId xmlns:a16="http://schemas.microsoft.com/office/drawing/2014/main" id="{459A2A59-F7B0-0D7A-64E7-EE829A2EB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43">
              <a:extLst>
                <a:ext uri="{FF2B5EF4-FFF2-40B4-BE49-F238E27FC236}">
                  <a16:creationId xmlns:a16="http://schemas.microsoft.com/office/drawing/2014/main" id="{EB46CC9A-4B71-9C60-9881-8FA28C6278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6" name="Rectangle 44">
                <a:extLst>
                  <a:ext uri="{FF2B5EF4-FFF2-40B4-BE49-F238E27FC236}">
                    <a16:creationId xmlns:a16="http://schemas.microsoft.com/office/drawing/2014/main" id="{8DCD65C3-BD00-F5FF-263E-EF68F015B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5">
                <a:extLst>
                  <a:ext uri="{FF2B5EF4-FFF2-40B4-BE49-F238E27FC236}">
                    <a16:creationId xmlns:a16="http://schemas.microsoft.com/office/drawing/2014/main" id="{48BD9D59-BBFF-EE1B-C12C-AE983889C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46">
                <a:extLst>
                  <a:ext uri="{FF2B5EF4-FFF2-40B4-BE49-F238E27FC236}">
                    <a16:creationId xmlns:a16="http://schemas.microsoft.com/office/drawing/2014/main" id="{0A4BCE4C-72AA-B2AA-98D8-4267D421E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7">
                <a:extLst>
                  <a:ext uri="{FF2B5EF4-FFF2-40B4-BE49-F238E27FC236}">
                    <a16:creationId xmlns:a16="http://schemas.microsoft.com/office/drawing/2014/main" id="{FDD12625-D8A2-2329-A5DF-35B4D5BCD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48">
              <a:extLst>
                <a:ext uri="{FF2B5EF4-FFF2-40B4-BE49-F238E27FC236}">
                  <a16:creationId xmlns:a16="http://schemas.microsoft.com/office/drawing/2014/main" id="{9BB745C8-F700-EE56-571F-7E4AE7F743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2" name="Rectangle 49">
                <a:extLst>
                  <a:ext uri="{FF2B5EF4-FFF2-40B4-BE49-F238E27FC236}">
                    <a16:creationId xmlns:a16="http://schemas.microsoft.com/office/drawing/2014/main" id="{F4C1E894-70AD-45E8-6F42-9D36B914F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0">
                <a:extLst>
                  <a:ext uri="{FF2B5EF4-FFF2-40B4-BE49-F238E27FC236}">
                    <a16:creationId xmlns:a16="http://schemas.microsoft.com/office/drawing/2014/main" id="{988F9269-6FAD-3020-396D-31DD978FC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4" name="Rectangle 51">
                <a:extLst>
                  <a:ext uri="{FF2B5EF4-FFF2-40B4-BE49-F238E27FC236}">
                    <a16:creationId xmlns:a16="http://schemas.microsoft.com/office/drawing/2014/main" id="{627A6F9C-1CD2-D7D4-40F2-5ECC1D3E9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2">
                <a:extLst>
                  <a:ext uri="{FF2B5EF4-FFF2-40B4-BE49-F238E27FC236}">
                    <a16:creationId xmlns:a16="http://schemas.microsoft.com/office/drawing/2014/main" id="{6D9D8F90-FA8D-0084-4972-BB22B22DD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53">
              <a:extLst>
                <a:ext uri="{FF2B5EF4-FFF2-40B4-BE49-F238E27FC236}">
                  <a16:creationId xmlns:a16="http://schemas.microsoft.com/office/drawing/2014/main" id="{660EDEDE-7760-6506-E180-F30F374078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8" name="Rectangle 54">
                <a:extLst>
                  <a:ext uri="{FF2B5EF4-FFF2-40B4-BE49-F238E27FC236}">
                    <a16:creationId xmlns:a16="http://schemas.microsoft.com/office/drawing/2014/main" id="{8F5C4E85-5019-11A3-D251-C951D9734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5">
                <a:extLst>
                  <a:ext uri="{FF2B5EF4-FFF2-40B4-BE49-F238E27FC236}">
                    <a16:creationId xmlns:a16="http://schemas.microsoft.com/office/drawing/2014/main" id="{BA0D5B2D-7334-83E8-F7DB-54ABECAB4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0" name="Rectangle 56">
                <a:extLst>
                  <a:ext uri="{FF2B5EF4-FFF2-40B4-BE49-F238E27FC236}">
                    <a16:creationId xmlns:a16="http://schemas.microsoft.com/office/drawing/2014/main" id="{77CF0B68-F87E-A2DA-8744-1F37DC56DE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7">
                <a:extLst>
                  <a:ext uri="{FF2B5EF4-FFF2-40B4-BE49-F238E27FC236}">
                    <a16:creationId xmlns:a16="http://schemas.microsoft.com/office/drawing/2014/main" id="{044F93E1-7832-2216-50CA-12C2D703C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58">
              <a:extLst>
                <a:ext uri="{FF2B5EF4-FFF2-40B4-BE49-F238E27FC236}">
                  <a16:creationId xmlns:a16="http://schemas.microsoft.com/office/drawing/2014/main" id="{958A6FA7-0514-0E20-F672-845E987984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4" name="Rectangle 59">
                <a:extLst>
                  <a:ext uri="{FF2B5EF4-FFF2-40B4-BE49-F238E27FC236}">
                    <a16:creationId xmlns:a16="http://schemas.microsoft.com/office/drawing/2014/main" id="{D68908FE-6ADF-2CAF-E4B5-DF22E78F4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0">
                <a:extLst>
                  <a:ext uri="{FF2B5EF4-FFF2-40B4-BE49-F238E27FC236}">
                    <a16:creationId xmlns:a16="http://schemas.microsoft.com/office/drawing/2014/main" id="{8109CB6D-46A1-F47D-5AF4-A6C980312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6" name="Rectangle 61">
                <a:extLst>
                  <a:ext uri="{FF2B5EF4-FFF2-40B4-BE49-F238E27FC236}">
                    <a16:creationId xmlns:a16="http://schemas.microsoft.com/office/drawing/2014/main" id="{63973E3B-2E25-DA36-EA74-D5BDD449F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2">
                <a:extLst>
                  <a:ext uri="{FF2B5EF4-FFF2-40B4-BE49-F238E27FC236}">
                    <a16:creationId xmlns:a16="http://schemas.microsoft.com/office/drawing/2014/main" id="{AC446EF0-7A22-C318-4105-B1905A7A2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63">
              <a:extLst>
                <a:ext uri="{FF2B5EF4-FFF2-40B4-BE49-F238E27FC236}">
                  <a16:creationId xmlns:a16="http://schemas.microsoft.com/office/drawing/2014/main" id="{DFFAE7CC-265B-905E-9681-8C955632F1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0" name="Rectangle 64">
                <a:extLst>
                  <a:ext uri="{FF2B5EF4-FFF2-40B4-BE49-F238E27FC236}">
                    <a16:creationId xmlns:a16="http://schemas.microsoft.com/office/drawing/2014/main" id="{12B78310-E9DA-70FB-DD81-AFB297848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5">
                <a:extLst>
                  <a:ext uri="{FF2B5EF4-FFF2-40B4-BE49-F238E27FC236}">
                    <a16:creationId xmlns:a16="http://schemas.microsoft.com/office/drawing/2014/main" id="{033FBE90-EE4E-D77E-AB17-78D340DD4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2" name="Rectangle 66">
                <a:extLst>
                  <a:ext uri="{FF2B5EF4-FFF2-40B4-BE49-F238E27FC236}">
                    <a16:creationId xmlns:a16="http://schemas.microsoft.com/office/drawing/2014/main" id="{DE8B042E-D24B-610A-8590-2CE5E64B5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7">
                <a:extLst>
                  <a:ext uri="{FF2B5EF4-FFF2-40B4-BE49-F238E27FC236}">
                    <a16:creationId xmlns:a16="http://schemas.microsoft.com/office/drawing/2014/main" id="{42350D2A-9F9D-1E30-FEE6-B2F84C945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68">
              <a:extLst>
                <a:ext uri="{FF2B5EF4-FFF2-40B4-BE49-F238E27FC236}">
                  <a16:creationId xmlns:a16="http://schemas.microsoft.com/office/drawing/2014/main" id="{E508880F-4A6E-B791-8482-E7E986846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6" name="Rectangle 69">
                <a:extLst>
                  <a:ext uri="{FF2B5EF4-FFF2-40B4-BE49-F238E27FC236}">
                    <a16:creationId xmlns:a16="http://schemas.microsoft.com/office/drawing/2014/main" id="{3632305E-DD9C-1E44-159D-62B9C3D4A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0">
                <a:extLst>
                  <a:ext uri="{FF2B5EF4-FFF2-40B4-BE49-F238E27FC236}">
                    <a16:creationId xmlns:a16="http://schemas.microsoft.com/office/drawing/2014/main" id="{2FDB680F-0E87-6768-392A-39CC818BC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8" name="Rectangle 71">
                <a:extLst>
                  <a:ext uri="{FF2B5EF4-FFF2-40B4-BE49-F238E27FC236}">
                    <a16:creationId xmlns:a16="http://schemas.microsoft.com/office/drawing/2014/main" id="{69D86CF0-6094-9A96-EE68-271DC89F9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2">
                <a:extLst>
                  <a:ext uri="{FF2B5EF4-FFF2-40B4-BE49-F238E27FC236}">
                    <a16:creationId xmlns:a16="http://schemas.microsoft.com/office/drawing/2014/main" id="{8EBF0CBF-F9A5-71F1-0462-E5805A796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73">
              <a:extLst>
                <a:ext uri="{FF2B5EF4-FFF2-40B4-BE49-F238E27FC236}">
                  <a16:creationId xmlns:a16="http://schemas.microsoft.com/office/drawing/2014/main" id="{DC572AB9-1C77-1390-4368-7E34853D77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2" name="Rectangle 74">
                <a:extLst>
                  <a:ext uri="{FF2B5EF4-FFF2-40B4-BE49-F238E27FC236}">
                    <a16:creationId xmlns:a16="http://schemas.microsoft.com/office/drawing/2014/main" id="{9BE142CC-0515-3F7D-000A-B21883901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5">
                <a:extLst>
                  <a:ext uri="{FF2B5EF4-FFF2-40B4-BE49-F238E27FC236}">
                    <a16:creationId xmlns:a16="http://schemas.microsoft.com/office/drawing/2014/main" id="{D3FBEFEE-3095-7D32-92E5-DAEB6A8D6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4" name="Rectangle 76">
                <a:extLst>
                  <a:ext uri="{FF2B5EF4-FFF2-40B4-BE49-F238E27FC236}">
                    <a16:creationId xmlns:a16="http://schemas.microsoft.com/office/drawing/2014/main" id="{B0E21079-93F2-BB6B-1D95-1E9D5A392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7">
                <a:extLst>
                  <a:ext uri="{FF2B5EF4-FFF2-40B4-BE49-F238E27FC236}">
                    <a16:creationId xmlns:a16="http://schemas.microsoft.com/office/drawing/2014/main" id="{8B72400F-A983-CD6A-E1E2-62A985329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78">
              <a:extLst>
                <a:ext uri="{FF2B5EF4-FFF2-40B4-BE49-F238E27FC236}">
                  <a16:creationId xmlns:a16="http://schemas.microsoft.com/office/drawing/2014/main" id="{37F70978-7F81-BD41-04F5-53EAAC42AA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8" name="Rectangle 79">
                <a:extLst>
                  <a:ext uri="{FF2B5EF4-FFF2-40B4-BE49-F238E27FC236}">
                    <a16:creationId xmlns:a16="http://schemas.microsoft.com/office/drawing/2014/main" id="{84CE1407-9150-BF95-3F99-C92D9719B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80">
                <a:extLst>
                  <a:ext uri="{FF2B5EF4-FFF2-40B4-BE49-F238E27FC236}">
                    <a16:creationId xmlns:a16="http://schemas.microsoft.com/office/drawing/2014/main" id="{CA6A1811-C5BD-F9FE-F564-AE345B56C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0" name="Rectangle 81">
                <a:extLst>
                  <a:ext uri="{FF2B5EF4-FFF2-40B4-BE49-F238E27FC236}">
                    <a16:creationId xmlns:a16="http://schemas.microsoft.com/office/drawing/2014/main" id="{65707941-EBE7-9B5F-1BAA-034948D5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2">
                <a:extLst>
                  <a:ext uri="{FF2B5EF4-FFF2-40B4-BE49-F238E27FC236}">
                    <a16:creationId xmlns:a16="http://schemas.microsoft.com/office/drawing/2014/main" id="{CD8CE744-EF7C-E492-228C-F29674648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0" name="Rectangle 83">
            <a:extLst>
              <a:ext uri="{FF2B5EF4-FFF2-40B4-BE49-F238E27FC236}">
                <a16:creationId xmlns:a16="http://schemas.microsoft.com/office/drawing/2014/main" id="{20D263BD-B2EC-BBF6-A665-4BFC1A8CCE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46315BEB-AE9E-2525-4503-D7A1155A8892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1BD106B4-8281-7645-DC13-F3E1575874CC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3" name="Rectangle 34">
              <a:extLst>
                <a:ext uri="{FF2B5EF4-FFF2-40B4-BE49-F238E27FC236}">
                  <a16:creationId xmlns:a16="http://schemas.microsoft.com/office/drawing/2014/main" id="{9EA2945D-4222-AD08-AF83-E7698980755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4" name="Rectangle 35">
              <a:extLst>
                <a:ext uri="{FF2B5EF4-FFF2-40B4-BE49-F238E27FC236}">
                  <a16:creationId xmlns:a16="http://schemas.microsoft.com/office/drawing/2014/main" id="{46F6E496-55FC-95AF-33AF-5821F9033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5" name="Rectangle 36">
              <a:extLst>
                <a:ext uri="{FF2B5EF4-FFF2-40B4-BE49-F238E27FC236}">
                  <a16:creationId xmlns:a16="http://schemas.microsoft.com/office/drawing/2014/main" id="{CC21113F-A15B-3F3E-5502-7EC9BD35B6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7">
              <a:extLst>
                <a:ext uri="{FF2B5EF4-FFF2-40B4-BE49-F238E27FC236}">
                  <a16:creationId xmlns:a16="http://schemas.microsoft.com/office/drawing/2014/main" id="{46B17A68-273E-E06E-0D3A-21FF9C6751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7" name="Rectangle 36">
            <a:extLst>
              <a:ext uri="{FF2B5EF4-FFF2-40B4-BE49-F238E27FC236}">
                <a16:creationId xmlns:a16="http://schemas.microsoft.com/office/drawing/2014/main" id="{811107E7-C1F8-9727-BAB0-FEB37EA0D916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8" name="Rectangle 34">
            <a:extLst>
              <a:ext uri="{FF2B5EF4-FFF2-40B4-BE49-F238E27FC236}">
                <a16:creationId xmlns:a16="http://schemas.microsoft.com/office/drawing/2014/main" id="{18BA9515-2E9D-0DB4-5644-25B0A9B03B4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9" name="TextBox 2">
            <a:extLst>
              <a:ext uri="{FF2B5EF4-FFF2-40B4-BE49-F238E27FC236}">
                <a16:creationId xmlns:a16="http://schemas.microsoft.com/office/drawing/2014/main" id="{C70F3DC2-6D56-0B3B-7AF1-2445D7893116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60" name="TextBox 3">
            <a:extLst>
              <a:ext uri="{FF2B5EF4-FFF2-40B4-BE49-F238E27FC236}">
                <a16:creationId xmlns:a16="http://schemas.microsoft.com/office/drawing/2014/main" id="{F384CB42-5594-BE6D-1575-0E3B59D9C483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61" name="图片 160">
            <a:extLst>
              <a:ext uri="{FF2B5EF4-FFF2-40B4-BE49-F238E27FC236}">
                <a16:creationId xmlns:a16="http://schemas.microsoft.com/office/drawing/2014/main" id="{00A2EBB4-52E3-2F9F-2684-F9318886345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0F566741-EF80-32C9-85A8-F598C335639A}"/>
              </a:ext>
            </a:extLst>
          </p:cNvPr>
          <p:cNvSpPr txBox="1"/>
          <p:nvPr userDrawn="1"/>
        </p:nvSpPr>
        <p:spPr>
          <a:xfrm>
            <a:off x="7916985" y="5258809"/>
            <a:ext cx="328754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5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5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5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</a:t>
            </a:r>
            <a:endParaRPr lang="en-US" altLang="zh-CN" sz="1050" b="0" kern="1200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</a:t>
            </a:r>
            <a:r>
              <a:rPr 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ook</a:t>
            </a:r>
            <a:r>
              <a:rPr lang="zh-CN" alt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5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5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tags" Target="../tags/tag117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63" Type="http://schemas.openxmlformats.org/officeDocument/2006/relationships/tags" Target="../tags/tag63.xml"/><Relationship Id="rId84" Type="http://schemas.openxmlformats.org/officeDocument/2006/relationships/tags" Target="../tags/tag84.xml"/><Relationship Id="rId138" Type="http://schemas.openxmlformats.org/officeDocument/2006/relationships/tags" Target="../tags/tag138.xml"/><Relationship Id="rId159" Type="http://schemas.openxmlformats.org/officeDocument/2006/relationships/slideLayout" Target="../slideLayouts/slideLayout1.xml"/><Relationship Id="rId107" Type="http://schemas.openxmlformats.org/officeDocument/2006/relationships/tags" Target="../tags/tag107.xml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53" Type="http://schemas.openxmlformats.org/officeDocument/2006/relationships/tags" Target="../tags/tag53.xml"/><Relationship Id="rId74" Type="http://schemas.openxmlformats.org/officeDocument/2006/relationships/tags" Target="../tags/tag74.xml"/><Relationship Id="rId128" Type="http://schemas.openxmlformats.org/officeDocument/2006/relationships/tags" Target="../tags/tag128.xml"/><Relationship Id="rId149" Type="http://schemas.openxmlformats.org/officeDocument/2006/relationships/tags" Target="../tags/tag149.xml"/><Relationship Id="rId5" Type="http://schemas.openxmlformats.org/officeDocument/2006/relationships/tags" Target="../tags/tag5.xml"/><Relationship Id="rId95" Type="http://schemas.openxmlformats.org/officeDocument/2006/relationships/tags" Target="../tags/tag95.xml"/><Relationship Id="rId160" Type="http://schemas.openxmlformats.org/officeDocument/2006/relationships/image" Target="../media/image9.jpeg"/><Relationship Id="rId22" Type="http://schemas.openxmlformats.org/officeDocument/2006/relationships/tags" Target="../tags/tag22.xml"/><Relationship Id="rId43" Type="http://schemas.openxmlformats.org/officeDocument/2006/relationships/tags" Target="../tags/tag43.xml"/><Relationship Id="rId64" Type="http://schemas.openxmlformats.org/officeDocument/2006/relationships/tags" Target="../tags/tag64.xml"/><Relationship Id="rId118" Type="http://schemas.openxmlformats.org/officeDocument/2006/relationships/tags" Target="../tags/tag118.xml"/><Relationship Id="rId139" Type="http://schemas.openxmlformats.org/officeDocument/2006/relationships/tags" Target="../tags/tag139.xml"/><Relationship Id="rId85" Type="http://schemas.openxmlformats.org/officeDocument/2006/relationships/tags" Target="../tags/tag85.xml"/><Relationship Id="rId150" Type="http://schemas.openxmlformats.org/officeDocument/2006/relationships/tags" Target="../tags/tag150.xml"/><Relationship Id="rId12" Type="http://schemas.openxmlformats.org/officeDocument/2006/relationships/tags" Target="../tags/tag12.xml"/><Relationship Id="rId33" Type="http://schemas.openxmlformats.org/officeDocument/2006/relationships/tags" Target="../tags/tag33.xml"/><Relationship Id="rId108" Type="http://schemas.openxmlformats.org/officeDocument/2006/relationships/tags" Target="../tags/tag108.xml"/><Relationship Id="rId129" Type="http://schemas.openxmlformats.org/officeDocument/2006/relationships/tags" Target="../tags/tag129.xml"/><Relationship Id="rId54" Type="http://schemas.openxmlformats.org/officeDocument/2006/relationships/tags" Target="../tags/tag54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91" Type="http://schemas.openxmlformats.org/officeDocument/2006/relationships/tags" Target="../tags/tag91.xml"/><Relationship Id="rId96" Type="http://schemas.openxmlformats.org/officeDocument/2006/relationships/tags" Target="../tags/tag96.xml"/><Relationship Id="rId140" Type="http://schemas.openxmlformats.org/officeDocument/2006/relationships/tags" Target="../tags/tag140.xml"/><Relationship Id="rId145" Type="http://schemas.openxmlformats.org/officeDocument/2006/relationships/tags" Target="../tags/tag145.xml"/><Relationship Id="rId161" Type="http://schemas.openxmlformats.org/officeDocument/2006/relationships/image" Target="../media/image10.jpeg"/><Relationship Id="rId166" Type="http://schemas.openxmlformats.org/officeDocument/2006/relationships/image" Target="../media/image15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49" Type="http://schemas.openxmlformats.org/officeDocument/2006/relationships/tags" Target="../tags/tag49.xml"/><Relationship Id="rId114" Type="http://schemas.openxmlformats.org/officeDocument/2006/relationships/tags" Target="../tags/tag114.xml"/><Relationship Id="rId119" Type="http://schemas.openxmlformats.org/officeDocument/2006/relationships/tags" Target="../tags/tag119.xml"/><Relationship Id="rId44" Type="http://schemas.openxmlformats.org/officeDocument/2006/relationships/tags" Target="../tags/tag44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81" Type="http://schemas.openxmlformats.org/officeDocument/2006/relationships/tags" Target="../tags/tag81.xml"/><Relationship Id="rId86" Type="http://schemas.openxmlformats.org/officeDocument/2006/relationships/tags" Target="../tags/tag86.xml"/><Relationship Id="rId130" Type="http://schemas.openxmlformats.org/officeDocument/2006/relationships/tags" Target="../tags/tag130.xml"/><Relationship Id="rId135" Type="http://schemas.openxmlformats.org/officeDocument/2006/relationships/tags" Target="../tags/tag135.xml"/><Relationship Id="rId151" Type="http://schemas.openxmlformats.org/officeDocument/2006/relationships/tags" Target="../tags/tag151.xml"/><Relationship Id="rId156" Type="http://schemas.openxmlformats.org/officeDocument/2006/relationships/tags" Target="../tags/tag156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109" Type="http://schemas.openxmlformats.org/officeDocument/2006/relationships/tags" Target="../tags/tag10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tags" Target="../tags/tag76.xml"/><Relationship Id="rId97" Type="http://schemas.openxmlformats.org/officeDocument/2006/relationships/tags" Target="../tags/tag97.xml"/><Relationship Id="rId104" Type="http://schemas.openxmlformats.org/officeDocument/2006/relationships/tags" Target="../tags/tag104.xml"/><Relationship Id="rId120" Type="http://schemas.openxmlformats.org/officeDocument/2006/relationships/tags" Target="../tags/tag120.xml"/><Relationship Id="rId125" Type="http://schemas.openxmlformats.org/officeDocument/2006/relationships/tags" Target="../tags/tag125.xml"/><Relationship Id="rId141" Type="http://schemas.openxmlformats.org/officeDocument/2006/relationships/tags" Target="../tags/tag141.xml"/><Relationship Id="rId146" Type="http://schemas.openxmlformats.org/officeDocument/2006/relationships/tags" Target="../tags/tag146.xml"/><Relationship Id="rId167" Type="http://schemas.openxmlformats.org/officeDocument/2006/relationships/image" Target="../media/image16.png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92" Type="http://schemas.openxmlformats.org/officeDocument/2006/relationships/tags" Target="../tags/tag92.xml"/><Relationship Id="rId162" Type="http://schemas.openxmlformats.org/officeDocument/2006/relationships/image" Target="../media/image11.jpeg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4" Type="http://schemas.openxmlformats.org/officeDocument/2006/relationships/tags" Target="../tags/tag24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66" Type="http://schemas.openxmlformats.org/officeDocument/2006/relationships/tags" Target="../tags/tag66.xml"/><Relationship Id="rId87" Type="http://schemas.openxmlformats.org/officeDocument/2006/relationships/tags" Target="../tags/tag87.xml"/><Relationship Id="rId110" Type="http://schemas.openxmlformats.org/officeDocument/2006/relationships/tags" Target="../tags/tag110.xml"/><Relationship Id="rId115" Type="http://schemas.openxmlformats.org/officeDocument/2006/relationships/tags" Target="../tags/tag115.xml"/><Relationship Id="rId131" Type="http://schemas.openxmlformats.org/officeDocument/2006/relationships/tags" Target="../tags/tag131.xml"/><Relationship Id="rId136" Type="http://schemas.openxmlformats.org/officeDocument/2006/relationships/tags" Target="../tags/tag136.xml"/><Relationship Id="rId157" Type="http://schemas.openxmlformats.org/officeDocument/2006/relationships/tags" Target="../tags/tag157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52" Type="http://schemas.openxmlformats.org/officeDocument/2006/relationships/tags" Target="../tags/tag152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56" Type="http://schemas.openxmlformats.org/officeDocument/2006/relationships/tags" Target="../tags/tag56.xml"/><Relationship Id="rId77" Type="http://schemas.openxmlformats.org/officeDocument/2006/relationships/tags" Target="../tags/tag77.xml"/><Relationship Id="rId100" Type="http://schemas.openxmlformats.org/officeDocument/2006/relationships/tags" Target="../tags/tag100.xml"/><Relationship Id="rId105" Type="http://schemas.openxmlformats.org/officeDocument/2006/relationships/tags" Target="../tags/tag105.xml"/><Relationship Id="rId126" Type="http://schemas.openxmlformats.org/officeDocument/2006/relationships/tags" Target="../tags/tag126.xml"/><Relationship Id="rId147" Type="http://schemas.openxmlformats.org/officeDocument/2006/relationships/tags" Target="../tags/tag147.xml"/><Relationship Id="rId168" Type="http://schemas.openxmlformats.org/officeDocument/2006/relationships/image" Target="../media/image17.png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93" Type="http://schemas.openxmlformats.org/officeDocument/2006/relationships/tags" Target="../tags/tag93.xml"/><Relationship Id="rId98" Type="http://schemas.openxmlformats.org/officeDocument/2006/relationships/tags" Target="../tags/tag98.xml"/><Relationship Id="rId121" Type="http://schemas.openxmlformats.org/officeDocument/2006/relationships/tags" Target="../tags/tag121.xml"/><Relationship Id="rId142" Type="http://schemas.openxmlformats.org/officeDocument/2006/relationships/tags" Target="../tags/tag142.xml"/><Relationship Id="rId163" Type="http://schemas.openxmlformats.org/officeDocument/2006/relationships/image" Target="../media/image12.png"/><Relationship Id="rId3" Type="http://schemas.openxmlformats.org/officeDocument/2006/relationships/tags" Target="../tags/tag3.xml"/><Relationship Id="rId25" Type="http://schemas.openxmlformats.org/officeDocument/2006/relationships/tags" Target="../tags/tag25.xml"/><Relationship Id="rId46" Type="http://schemas.openxmlformats.org/officeDocument/2006/relationships/tags" Target="../tags/tag46.xml"/><Relationship Id="rId67" Type="http://schemas.openxmlformats.org/officeDocument/2006/relationships/tags" Target="../tags/tag67.xml"/><Relationship Id="rId116" Type="http://schemas.openxmlformats.org/officeDocument/2006/relationships/tags" Target="../tags/tag116.xml"/><Relationship Id="rId137" Type="http://schemas.openxmlformats.org/officeDocument/2006/relationships/tags" Target="../tags/tag137.xml"/><Relationship Id="rId158" Type="http://schemas.openxmlformats.org/officeDocument/2006/relationships/tags" Target="../tags/tag158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62" Type="http://schemas.openxmlformats.org/officeDocument/2006/relationships/tags" Target="../tags/tag62.xml"/><Relationship Id="rId83" Type="http://schemas.openxmlformats.org/officeDocument/2006/relationships/tags" Target="../tags/tag83.xml"/><Relationship Id="rId88" Type="http://schemas.openxmlformats.org/officeDocument/2006/relationships/tags" Target="../tags/tag88.xml"/><Relationship Id="rId111" Type="http://schemas.openxmlformats.org/officeDocument/2006/relationships/tags" Target="../tags/tag111.xml"/><Relationship Id="rId132" Type="http://schemas.openxmlformats.org/officeDocument/2006/relationships/tags" Target="../tags/tag132.xml"/><Relationship Id="rId153" Type="http://schemas.openxmlformats.org/officeDocument/2006/relationships/tags" Target="../tags/tag153.xml"/><Relationship Id="rId15" Type="http://schemas.openxmlformats.org/officeDocument/2006/relationships/tags" Target="../tags/tag15.xml"/><Relationship Id="rId36" Type="http://schemas.openxmlformats.org/officeDocument/2006/relationships/tags" Target="../tags/tag36.xml"/><Relationship Id="rId57" Type="http://schemas.openxmlformats.org/officeDocument/2006/relationships/tags" Target="../tags/tag57.xml"/><Relationship Id="rId106" Type="http://schemas.openxmlformats.org/officeDocument/2006/relationships/tags" Target="../tags/tag106.xml"/><Relationship Id="rId127" Type="http://schemas.openxmlformats.org/officeDocument/2006/relationships/tags" Target="../tags/tag12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52" Type="http://schemas.openxmlformats.org/officeDocument/2006/relationships/tags" Target="../tags/tag52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94" Type="http://schemas.openxmlformats.org/officeDocument/2006/relationships/tags" Target="../tags/tag94.xml"/><Relationship Id="rId99" Type="http://schemas.openxmlformats.org/officeDocument/2006/relationships/tags" Target="../tags/tag99.xml"/><Relationship Id="rId101" Type="http://schemas.openxmlformats.org/officeDocument/2006/relationships/tags" Target="../tags/tag101.xml"/><Relationship Id="rId122" Type="http://schemas.openxmlformats.org/officeDocument/2006/relationships/tags" Target="../tags/tag122.xml"/><Relationship Id="rId143" Type="http://schemas.openxmlformats.org/officeDocument/2006/relationships/tags" Target="../tags/tag143.xml"/><Relationship Id="rId148" Type="http://schemas.openxmlformats.org/officeDocument/2006/relationships/tags" Target="../tags/tag148.xml"/><Relationship Id="rId164" Type="http://schemas.openxmlformats.org/officeDocument/2006/relationships/image" Target="../media/image13.png"/><Relationship Id="rId169" Type="http://schemas.openxmlformats.org/officeDocument/2006/relationships/image" Target="../media/image18.sv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26" Type="http://schemas.openxmlformats.org/officeDocument/2006/relationships/tags" Target="../tags/tag26.xml"/><Relationship Id="rId47" Type="http://schemas.openxmlformats.org/officeDocument/2006/relationships/tags" Target="../tags/tag47.xml"/><Relationship Id="rId68" Type="http://schemas.openxmlformats.org/officeDocument/2006/relationships/tags" Target="../tags/tag68.xml"/><Relationship Id="rId89" Type="http://schemas.openxmlformats.org/officeDocument/2006/relationships/tags" Target="../tags/tag89.xml"/><Relationship Id="rId112" Type="http://schemas.openxmlformats.org/officeDocument/2006/relationships/tags" Target="../tags/tag112.xml"/><Relationship Id="rId133" Type="http://schemas.openxmlformats.org/officeDocument/2006/relationships/tags" Target="../tags/tag133.xml"/><Relationship Id="rId154" Type="http://schemas.openxmlformats.org/officeDocument/2006/relationships/tags" Target="../tags/tag154.xml"/><Relationship Id="rId16" Type="http://schemas.openxmlformats.org/officeDocument/2006/relationships/tags" Target="../tags/tag16.xml"/><Relationship Id="rId37" Type="http://schemas.openxmlformats.org/officeDocument/2006/relationships/tags" Target="../tags/tag37.xml"/><Relationship Id="rId58" Type="http://schemas.openxmlformats.org/officeDocument/2006/relationships/tags" Target="../tags/tag58.xml"/><Relationship Id="rId79" Type="http://schemas.openxmlformats.org/officeDocument/2006/relationships/tags" Target="../tags/tag79.xml"/><Relationship Id="rId102" Type="http://schemas.openxmlformats.org/officeDocument/2006/relationships/tags" Target="../tags/tag102.xml"/><Relationship Id="rId123" Type="http://schemas.openxmlformats.org/officeDocument/2006/relationships/tags" Target="../tags/tag123.xml"/><Relationship Id="rId144" Type="http://schemas.openxmlformats.org/officeDocument/2006/relationships/tags" Target="../tags/tag144.xml"/><Relationship Id="rId90" Type="http://schemas.openxmlformats.org/officeDocument/2006/relationships/tags" Target="../tags/tag90.xml"/><Relationship Id="rId165" Type="http://schemas.openxmlformats.org/officeDocument/2006/relationships/image" Target="../media/image14.png"/><Relationship Id="rId27" Type="http://schemas.openxmlformats.org/officeDocument/2006/relationships/tags" Target="../tags/tag27.xml"/><Relationship Id="rId48" Type="http://schemas.openxmlformats.org/officeDocument/2006/relationships/tags" Target="../tags/tag48.xml"/><Relationship Id="rId69" Type="http://schemas.openxmlformats.org/officeDocument/2006/relationships/tags" Target="../tags/tag69.xml"/><Relationship Id="rId113" Type="http://schemas.openxmlformats.org/officeDocument/2006/relationships/tags" Target="../tags/tag113.xml"/><Relationship Id="rId134" Type="http://schemas.openxmlformats.org/officeDocument/2006/relationships/tags" Target="../tags/tag134.xml"/><Relationship Id="rId80" Type="http://schemas.openxmlformats.org/officeDocument/2006/relationships/tags" Target="../tags/tag80.xml"/><Relationship Id="rId155" Type="http://schemas.openxmlformats.org/officeDocument/2006/relationships/tags" Target="../tags/tag155.xml"/><Relationship Id="rId17" Type="http://schemas.openxmlformats.org/officeDocument/2006/relationships/tags" Target="../tags/tag17.xml"/><Relationship Id="rId38" Type="http://schemas.openxmlformats.org/officeDocument/2006/relationships/tags" Target="../tags/tag38.xml"/><Relationship Id="rId59" Type="http://schemas.openxmlformats.org/officeDocument/2006/relationships/tags" Target="../tags/tag59.xml"/><Relationship Id="rId103" Type="http://schemas.openxmlformats.org/officeDocument/2006/relationships/tags" Target="../tags/tag103.xml"/><Relationship Id="rId124" Type="http://schemas.openxmlformats.org/officeDocument/2006/relationships/tags" Target="../tags/tag12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nfrasys-AI/AIInfra" TargetMode="External"/><Relationship Id="rId3" Type="http://schemas.openxmlformats.org/officeDocument/2006/relationships/hyperlink" Target="https://www.53ai.com/news/LargeLanguageModel/2024081114950.html" TargetMode="External"/><Relationship Id="rId7" Type="http://schemas.openxmlformats.org/officeDocument/2006/relationships/hyperlink" Target="https://zhuanlan.zhihu.com/p/640449350" TargetMode="External"/><Relationship Id="rId2" Type="http://schemas.openxmlformats.org/officeDocument/2006/relationships/hyperlink" Target="https://zhuanlan.zhihu.com/p/687147416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loud.baidu.com/article/364290" TargetMode="External"/><Relationship Id="rId5" Type="http://schemas.openxmlformats.org/officeDocument/2006/relationships/hyperlink" Target="https://mp.weixin.qq.com/s/aTM5B85wCU6cIbA0Ihdpkg" TargetMode="External"/><Relationship Id="rId4" Type="http://schemas.openxmlformats.org/officeDocument/2006/relationships/hyperlink" Target="https://cloud.tencent.com/developer/article/2403455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1D058B1-E754-AC69-D71C-7D8921E28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0609E60E-C58D-2FB0-056F-46A9AE962D98}"/>
              </a:ext>
            </a:extLst>
          </p:cNvPr>
          <p:cNvGrpSpPr/>
          <p:nvPr/>
        </p:nvGrpSpPr>
        <p:grpSpPr>
          <a:xfrm>
            <a:off x="794489" y="3391784"/>
            <a:ext cx="10607784" cy="3061699"/>
            <a:chOff x="794489" y="3391784"/>
            <a:chExt cx="10607784" cy="306169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956C6CE-0F8A-4B8B-A85E-CECDD9097B54}"/>
                </a:ext>
              </a:extLst>
            </p:cNvPr>
            <p:cNvSpPr/>
            <p:nvPr/>
          </p:nvSpPr>
          <p:spPr>
            <a:xfrm>
              <a:off x="1850065" y="3391784"/>
              <a:ext cx="8378456" cy="3061699"/>
            </a:xfrm>
            <a:prstGeom prst="rect">
              <a:avLst/>
            </a:prstGeom>
            <a:solidFill>
              <a:srgbClr val="1D1D1A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标题 1">
              <a:extLst>
                <a:ext uri="{FF2B5EF4-FFF2-40B4-BE49-F238E27FC236}">
                  <a16:creationId xmlns:a16="http://schemas.microsoft.com/office/drawing/2014/main" id="{57EA8540-1E7D-F378-24FF-D989B2835265}"/>
                </a:ext>
              </a:extLst>
            </p:cNvPr>
            <p:cNvSpPr txBox="1">
              <a:spLocks/>
            </p:cNvSpPr>
            <p:nvPr/>
          </p:nvSpPr>
          <p:spPr>
            <a:xfrm>
              <a:off x="794489" y="3660181"/>
              <a:ext cx="10607784" cy="2526175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Arial" charset="0"/>
                  <a:ea typeface="黑体" pitchFamily="49" charset="-122"/>
                  <a:cs typeface="Arial" charset="0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Arial" charset="0"/>
                  <a:ea typeface="黑体" pitchFamily="49" charset="-122"/>
                  <a:cs typeface="Arial" charset="0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Arial" charset="0"/>
                  <a:ea typeface="黑体" pitchFamily="49" charset="-122"/>
                  <a:cs typeface="Arial" charset="0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Arial" charset="0"/>
                  <a:ea typeface="黑体" pitchFamily="49" charset="-122"/>
                  <a:cs typeface="Arial" charset="0"/>
                </a:defRPr>
              </a:lvl5pPr>
              <a:lvl6pPr marL="609402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FrutigerNext LT Medium" pitchFamily="34" charset="0"/>
                  <a:ea typeface="华文细黑" pitchFamily="2" charset="-122"/>
                  <a:cs typeface="宋体" charset="-122"/>
                </a:defRPr>
              </a:lvl6pPr>
              <a:lvl7pPr marL="1218804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FrutigerNext LT Medium" pitchFamily="34" charset="0"/>
                  <a:ea typeface="华文细黑" pitchFamily="2" charset="-122"/>
                  <a:cs typeface="宋体" charset="-122"/>
                </a:defRPr>
              </a:lvl7pPr>
              <a:lvl8pPr marL="1828206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FrutigerNext LT Medium" pitchFamily="34" charset="0"/>
                  <a:ea typeface="华文细黑" pitchFamily="2" charset="-122"/>
                  <a:cs typeface="宋体" charset="-122"/>
                </a:defRPr>
              </a:lvl8pPr>
              <a:lvl9pPr marL="2437608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265" b="1">
                  <a:solidFill>
                    <a:srgbClr val="990000"/>
                  </a:solidFill>
                  <a:latin typeface="FrutigerNext LT Medium" pitchFamily="34" charset="0"/>
                  <a:ea typeface="华文细黑" pitchFamily="2" charset="-122"/>
                  <a:cs typeface="宋体" charset="-122"/>
                </a:defRPr>
              </a:lvl9pPr>
            </a:lstStyle>
            <a:p>
              <a:pPr marL="50800" algn="ctr">
                <a:buClr>
                  <a:srgbClr val="C00000"/>
                </a:buClr>
              </a:pPr>
              <a:r>
                <a:rPr lang="en-US" altLang="zh-CN" sz="9600" dirty="0">
                  <a:solidFill>
                    <a:schemeClr val="bg1"/>
                  </a:solidFill>
                  <a:latin typeface="Lexend" pitchFamily="2" charset="0"/>
                  <a:cs typeface="Futura-Medium" panose="020B0602020204020303" pitchFamily="34" charset="-79"/>
                </a:rPr>
                <a:t>AI</a:t>
              </a:r>
              <a:r>
                <a:rPr lang="zh-CN" altLang="en-US" sz="9600" dirty="0">
                  <a:solidFill>
                    <a:schemeClr val="bg1"/>
                  </a:solidFill>
                  <a:latin typeface="Lexend" pitchFamily="2" charset="0"/>
                  <a:cs typeface="Futura-Medium" panose="020B0602020204020303" pitchFamily="34" charset="-79"/>
                </a:rPr>
                <a:t> 集群</a:t>
              </a:r>
              <a:endParaRPr lang="en-US" altLang="zh-CN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endParaRPr>
            </a:p>
            <a:p>
              <a:pPr marL="50800" algn="ctr">
                <a:buClr>
                  <a:srgbClr val="C00000"/>
                </a:buClr>
              </a:pPr>
              <a:r>
                <a:rPr lang="zh-CN" altLang="en-US" sz="9600" dirty="0">
                  <a:solidFill>
                    <a:schemeClr val="bg1"/>
                  </a:solidFill>
                  <a:latin typeface="Lexend" pitchFamily="2" charset="0"/>
                  <a:cs typeface="Futura-Medium" panose="020B0602020204020303" pitchFamily="34" charset="-79"/>
                </a:rPr>
                <a:t>网络洞察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587539C-041D-C034-6749-0018A9FD29BB}"/>
              </a:ext>
            </a:extLst>
          </p:cNvPr>
          <p:cNvGrpSpPr/>
          <p:nvPr/>
        </p:nvGrpSpPr>
        <p:grpSpPr>
          <a:xfrm>
            <a:off x="4518863" y="2272523"/>
            <a:ext cx="3651579" cy="979488"/>
            <a:chOff x="4593294" y="2038602"/>
            <a:chExt cx="3651579" cy="979488"/>
          </a:xfrm>
        </p:grpSpPr>
        <p:sp>
          <p:nvSpPr>
            <p:cNvPr id="3" name="文本占位符 1">
              <a:extLst>
                <a:ext uri="{FF2B5EF4-FFF2-40B4-BE49-F238E27FC236}">
                  <a16:creationId xmlns:a16="http://schemas.microsoft.com/office/drawing/2014/main" id="{223D30FB-AD1B-2D93-4AFE-D277480BBE05}"/>
                </a:ext>
              </a:extLst>
            </p:cNvPr>
            <p:cNvSpPr txBox="1">
              <a:spLocks/>
            </p:cNvSpPr>
            <p:nvPr/>
          </p:nvSpPr>
          <p:spPr>
            <a:xfrm>
              <a:off x="4833260" y="2038602"/>
              <a:ext cx="3411613" cy="979488"/>
            </a:xfrm>
            <a:prstGeom prst="rect">
              <a:avLst/>
            </a:prstGeom>
            <a:noFill/>
          </p:spPr>
          <p:txBody>
            <a:bodyPr anchor="ctr"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Tx/>
                <a:buNone/>
                <a:defRPr sz="1000" kern="1200">
                  <a:solidFill>
                    <a:srgbClr val="1D1D1B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75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75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75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75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5400" dirty="0">
                  <a:solidFill>
                    <a:srgbClr val="393936"/>
                  </a:solidFill>
                  <a:latin typeface="ACGN-MiaoGB-Flash" panose="02020300000000000000" pitchFamily="18" charset="-122"/>
                  <a:ea typeface="ACGN-MiaoGB-Flash" panose="02020300000000000000" pitchFamily="18" charset="-122"/>
                </a:rPr>
                <a:t>ZOMI</a:t>
              </a:r>
              <a:endParaRPr lang="zh-CN" altLang="en-US" sz="5400" dirty="0">
                <a:solidFill>
                  <a:srgbClr val="393936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E0A1539-6557-5182-F621-97587E642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93294" y="2243868"/>
              <a:ext cx="743400" cy="743400"/>
            </a:xfrm>
            <a:prstGeom prst="ellipse">
              <a:avLst/>
            </a:prstGeom>
            <a:ln w="19050" cap="rnd">
              <a:solidFill>
                <a:srgbClr val="FFFFFF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D404C1-6FE1-2FF9-EC9F-A7A220AE5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Google</a:t>
            </a:r>
            <a:r>
              <a:rPr lang="zh-CN" altLang="en-US" dirty="0"/>
              <a:t> </a:t>
            </a:r>
            <a:r>
              <a:rPr lang="en" altLang="zh-CN" dirty="0"/>
              <a:t>TPU</a:t>
            </a:r>
            <a:r>
              <a:rPr lang="zh-CN" altLang="en-US" dirty="0"/>
              <a:t> 洞察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1FFC32-A552-26EA-F921-FB9CA731F3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4" y="1246908"/>
            <a:ext cx="5400000" cy="5112000"/>
          </a:xfrm>
        </p:spPr>
        <p:txBody>
          <a:bodyPr/>
          <a:lstStyle/>
          <a:p>
            <a:r>
              <a:rPr lang="zh-CN" altLang="en-US" dirty="0"/>
              <a:t>在 </a:t>
            </a:r>
            <a:r>
              <a:rPr lang="en" altLang="zh-CN" dirty="0"/>
              <a:t>TPU</a:t>
            </a:r>
            <a:r>
              <a:rPr lang="zh-CN" altLang="en-US" dirty="0"/>
              <a:t> 超算系统中部署 </a:t>
            </a:r>
            <a:r>
              <a:rPr lang="en" altLang="zh-CN" dirty="0"/>
              <a:t>OCS</a:t>
            </a:r>
            <a:r>
              <a:rPr lang="zh-CN" altLang="en-US" dirty="0"/>
              <a:t>，可以动态配置网络，绕过故障芯片，使得集群系统稳定性得以大幅提高；相同切片规模下，带有 </a:t>
            </a:r>
            <a:r>
              <a:rPr lang="en-US" altLang="zh-CN" dirty="0"/>
              <a:t>OCS</a:t>
            </a:r>
            <a:r>
              <a:rPr lang="zh-CN" altLang="en-US" dirty="0"/>
              <a:t> 的吞吐量更高</a:t>
            </a:r>
          </a:p>
          <a:p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7D512C-F7FD-3177-F513-8C08CE29035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87108" y="1246908"/>
            <a:ext cx="5400000" cy="5112000"/>
          </a:xfrm>
        </p:spPr>
        <p:txBody>
          <a:bodyPr/>
          <a:lstStyle/>
          <a:p>
            <a:r>
              <a:rPr lang="en" altLang="zh-CN" dirty="0"/>
              <a:t>OCS</a:t>
            </a:r>
            <a:r>
              <a:rPr lang="zh-CN" altLang="en-US" dirty="0"/>
              <a:t> 光交换可重配光互连，可快速绕过故障节点，提升可靠性；降低成本和功耗。</a:t>
            </a:r>
          </a:p>
          <a:p>
            <a:r>
              <a:rPr lang="zh-CN" altLang="en-US" dirty="0"/>
              <a:t>降低系统成本和功耗：</a:t>
            </a:r>
            <a:r>
              <a:rPr lang="en" altLang="zh-CN" dirty="0"/>
              <a:t>OCS</a:t>
            </a:r>
            <a:r>
              <a:rPr lang="zh-CN" altLang="en-US" dirty="0"/>
              <a:t> 成本占 </a:t>
            </a:r>
            <a:r>
              <a:rPr lang="en" altLang="zh-CN" dirty="0"/>
              <a:t>TPU</a:t>
            </a:r>
            <a:r>
              <a:rPr lang="zh-CN" altLang="en-US" dirty="0"/>
              <a:t> 超算系统 </a:t>
            </a:r>
            <a:r>
              <a:rPr lang="en-US" altLang="zh-CN" dirty="0"/>
              <a:t>5%</a:t>
            </a:r>
            <a:r>
              <a:rPr lang="zh-CN" altLang="en-US" dirty="0"/>
              <a:t>，功耗占整个系统 </a:t>
            </a:r>
            <a:r>
              <a:rPr lang="en-US" altLang="zh-CN" dirty="0"/>
              <a:t>3%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DE5A40-18EE-CCA7-1A88-914268DB4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4" y="3530966"/>
            <a:ext cx="5386021" cy="283066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BC09564-7E13-65D5-0AF4-1145AF6BE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8690" y="3285464"/>
            <a:ext cx="3454400" cy="15194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4B2445B-193B-BBC4-919D-5BD3099EA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093" y="4892854"/>
            <a:ext cx="3099911" cy="1497151"/>
          </a:xfrm>
          <a:prstGeom prst="rect">
            <a:avLst/>
          </a:prstGeom>
        </p:spPr>
      </p:pic>
      <p:sp>
        <p:nvSpPr>
          <p:cNvPr id="13" name="内容占位符 3">
            <a:extLst>
              <a:ext uri="{FF2B5EF4-FFF2-40B4-BE49-F238E27FC236}">
                <a16:creationId xmlns:a16="http://schemas.microsoft.com/office/drawing/2014/main" id="{6B98BC0A-FAC0-7CC0-E086-AE221242B3E8}"/>
              </a:ext>
            </a:extLst>
          </p:cNvPr>
          <p:cNvSpPr txBox="1">
            <a:spLocks/>
          </p:cNvSpPr>
          <p:nvPr/>
        </p:nvSpPr>
        <p:spPr>
          <a:xfrm>
            <a:off x="6581790" y="3684597"/>
            <a:ext cx="1193387" cy="793649"/>
          </a:xfrm>
          <a:prstGeom prst="rect">
            <a:avLst/>
          </a:prstGeom>
        </p:spPr>
        <p:txBody>
          <a:bodyPr anchor="t"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18804" fontAlgn="base" latinLnBrk="1"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None/>
            </a:pPr>
            <a:r>
              <a:rPr lang="en-US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Regular</a:t>
            </a: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</a:t>
            </a:r>
            <a:r>
              <a:rPr lang="en-US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Torus</a:t>
            </a:r>
            <a:endParaRPr lang="zh-CN" altLang="en-US" sz="20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  <p:sp>
        <p:nvSpPr>
          <p:cNvPr id="14" name="内容占位符 3">
            <a:extLst>
              <a:ext uri="{FF2B5EF4-FFF2-40B4-BE49-F238E27FC236}">
                <a16:creationId xmlns:a16="http://schemas.microsoft.com/office/drawing/2014/main" id="{04774021-ED48-50E9-3AD2-21DA8D2E42F7}"/>
              </a:ext>
            </a:extLst>
          </p:cNvPr>
          <p:cNvSpPr txBox="1">
            <a:spLocks/>
          </p:cNvSpPr>
          <p:nvPr/>
        </p:nvSpPr>
        <p:spPr>
          <a:xfrm>
            <a:off x="6577597" y="5282030"/>
            <a:ext cx="1193387" cy="793649"/>
          </a:xfrm>
          <a:prstGeom prst="rect">
            <a:avLst/>
          </a:prstGeom>
        </p:spPr>
        <p:txBody>
          <a:bodyPr anchor="t"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18804" fontAlgn="base" latinLnBrk="1"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None/>
            </a:pPr>
            <a:r>
              <a:rPr lang="en-US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Twisted</a:t>
            </a:r>
          </a:p>
          <a:p>
            <a:pPr marL="0" indent="0" algn="ctr" defTabSz="1218804" fontAlgn="base" latinLnBrk="1"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None/>
            </a:pPr>
            <a:r>
              <a:rPr lang="en-US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Torus</a:t>
            </a:r>
            <a:endParaRPr lang="zh-CN" altLang="en-US" sz="20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4253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9E60448-ABDF-E3E3-7DEA-E0EB52E7B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Google</a:t>
            </a:r>
            <a:r>
              <a:rPr lang="zh-CN" altLang="en-US" dirty="0"/>
              <a:t> </a:t>
            </a:r>
            <a:r>
              <a:rPr lang="en" altLang="zh-CN" dirty="0"/>
              <a:t>TPU</a:t>
            </a:r>
            <a:r>
              <a:rPr lang="zh-CN" altLang="en-US" dirty="0"/>
              <a:t> 洞察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AC5015-BEB2-DDCB-0247-B80044F5A7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4" y="1246908"/>
            <a:ext cx="5400000" cy="5112000"/>
          </a:xfrm>
        </p:spPr>
        <p:txBody>
          <a:bodyPr/>
          <a:lstStyle/>
          <a:p>
            <a:r>
              <a:rPr lang="en" altLang="zh-CN" dirty="0"/>
              <a:t>TPU v5e</a:t>
            </a:r>
            <a:r>
              <a:rPr lang="zh-CN" altLang="en" dirty="0"/>
              <a:t>：</a:t>
            </a:r>
            <a:r>
              <a:rPr lang="zh-CN" altLang="en-US" dirty="0"/>
              <a:t>是</a:t>
            </a:r>
            <a:r>
              <a:rPr lang="en" altLang="zh-CN" dirty="0"/>
              <a:t>TPU v5 lite</a:t>
            </a:r>
            <a:r>
              <a:rPr lang="zh-CN" altLang="en-US" dirty="0"/>
              <a:t>版本，主打云上高性价比 </a:t>
            </a:r>
            <a:r>
              <a:rPr lang="en" altLang="zh-CN" dirty="0"/>
              <a:t>AI</a:t>
            </a:r>
            <a:r>
              <a:rPr lang="zh-CN" altLang="en-US" dirty="0"/>
              <a:t> 推理，兼中小模型训练</a:t>
            </a:r>
          </a:p>
          <a:p>
            <a:endParaRPr lang="zh-CN" altLang="en-US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099F7FDB-A8F2-D3F7-EC57-9E2F39E3ACC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87108" y="1246908"/>
            <a:ext cx="5400000" cy="5112000"/>
          </a:xfrm>
        </p:spPr>
        <p:txBody>
          <a:bodyPr/>
          <a:lstStyle/>
          <a:p>
            <a:r>
              <a:rPr lang="en" altLang="zh-CN" dirty="0"/>
              <a:t>v5e</a:t>
            </a:r>
            <a:r>
              <a:rPr lang="zh-CN" altLang="en-US" dirty="0"/>
              <a:t> 与前代 </a:t>
            </a:r>
            <a:r>
              <a:rPr lang="en" altLang="zh-CN" dirty="0"/>
              <a:t>V4 </a:t>
            </a:r>
            <a:r>
              <a:rPr lang="zh-CN" altLang="en-US" dirty="0"/>
              <a:t>相比，每美元训练性能提升高达 </a:t>
            </a:r>
            <a:r>
              <a:rPr lang="en-US" altLang="zh-CN" dirty="0"/>
              <a:t>2</a:t>
            </a:r>
            <a:r>
              <a:rPr lang="zh-CN" altLang="en-US" dirty="0"/>
              <a:t> 倍</a:t>
            </a:r>
          </a:p>
          <a:p>
            <a:r>
              <a:rPr lang="zh-CN" altLang="en-US" dirty="0"/>
              <a:t>每 </a:t>
            </a:r>
            <a:r>
              <a:rPr lang="en-US" altLang="zh-CN" dirty="0"/>
              <a:t>$</a:t>
            </a:r>
            <a:r>
              <a:rPr lang="zh-CN" altLang="en-US" dirty="0"/>
              <a:t> 推理性能提升 </a:t>
            </a:r>
            <a:r>
              <a:rPr lang="en-US" altLang="zh-CN" dirty="0"/>
              <a:t>2.5</a:t>
            </a:r>
            <a:r>
              <a:rPr lang="zh-CN" altLang="en-US" dirty="0"/>
              <a:t> 倍，且 </a:t>
            </a:r>
            <a:r>
              <a:rPr lang="en" altLang="zh-CN" dirty="0"/>
              <a:t>TPU v</a:t>
            </a:r>
            <a:r>
              <a:rPr lang="en-US" altLang="zh-CN" dirty="0"/>
              <a:t>5</a:t>
            </a:r>
            <a:r>
              <a:rPr lang="en" altLang="zh-CN" dirty="0"/>
              <a:t>e </a:t>
            </a:r>
            <a:r>
              <a:rPr lang="zh-CN" altLang="en-US" dirty="0"/>
              <a:t>成本不到 </a:t>
            </a:r>
            <a:r>
              <a:rPr lang="en" altLang="zh-CN" dirty="0"/>
              <a:t>TPU V4</a:t>
            </a:r>
            <a:r>
              <a:rPr lang="zh-CN" altLang="en-US" dirty="0"/>
              <a:t> 一半</a:t>
            </a:r>
          </a:p>
          <a:p>
            <a:endParaRPr lang="zh-CN" altLang="en-US" dirty="0"/>
          </a:p>
        </p:txBody>
      </p:sp>
      <p:graphicFrame>
        <p:nvGraphicFramePr>
          <p:cNvPr id="11" name="内容占位符 4">
            <a:extLst>
              <a:ext uri="{FF2B5EF4-FFF2-40B4-BE49-F238E27FC236}">
                <a16:creationId xmlns:a16="http://schemas.microsoft.com/office/drawing/2014/main" id="{E4970F67-9E9F-E982-1A6A-49B2FC2939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8427152"/>
              </p:ext>
            </p:extLst>
          </p:nvPr>
        </p:nvGraphicFramePr>
        <p:xfrm>
          <a:off x="609600" y="2611120"/>
          <a:ext cx="5400675" cy="3748404"/>
        </p:xfrm>
        <a:graphic>
          <a:graphicData uri="http://schemas.openxmlformats.org/drawingml/2006/table">
            <a:tbl>
              <a:tblPr/>
              <a:tblGrid>
                <a:gridCol w="1452880">
                  <a:extLst>
                    <a:ext uri="{9D8B030D-6E8A-4147-A177-3AD203B41FA5}">
                      <a16:colId xmlns:a16="http://schemas.microsoft.com/office/drawing/2014/main" val="531308865"/>
                    </a:ext>
                  </a:extLst>
                </a:gridCol>
                <a:gridCol w="2147570">
                  <a:extLst>
                    <a:ext uri="{9D8B030D-6E8A-4147-A177-3AD203B41FA5}">
                      <a16:colId xmlns:a16="http://schemas.microsoft.com/office/drawing/2014/main" val="3974670444"/>
                    </a:ext>
                  </a:extLst>
                </a:gridCol>
                <a:gridCol w="1800225">
                  <a:extLst>
                    <a:ext uri="{9D8B030D-6E8A-4147-A177-3AD203B41FA5}">
                      <a16:colId xmlns:a16="http://schemas.microsoft.com/office/drawing/2014/main" val="3047788093"/>
                    </a:ext>
                  </a:extLst>
                </a:gridCol>
              </a:tblGrid>
              <a:tr h="463948">
                <a:tc>
                  <a:txBody>
                    <a:bodyPr/>
                    <a:lstStyle/>
                    <a:p>
                      <a:pPr algn="ctr"/>
                      <a:endParaRPr kumimoji="0" lang="zh-CN" altLang="en-US" sz="1400" b="1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" altLang="en-US" sz="14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TPU v5e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" altLang="en-US" sz="14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TPU v4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797051"/>
                  </a:ext>
                </a:extLst>
              </a:tr>
              <a:tr h="469208"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2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主要规格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单</a:t>
                      </a:r>
                      <a:r>
                        <a:rPr kumimoji="0" lang="e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Die</a:t>
                      </a: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，</a:t>
                      </a:r>
                      <a:r>
                        <a:rPr kumimoji="0" lang="e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TSMC 5nm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双</a:t>
                      </a:r>
                      <a:r>
                        <a:rPr kumimoji="0" lang="e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Die</a:t>
                      </a: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，</a:t>
                      </a:r>
                      <a:r>
                        <a:rPr kumimoji="0" lang="e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TSMC 7nm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461204"/>
                  </a:ext>
                </a:extLst>
              </a:tr>
              <a:tr h="469208"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2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峰值算力 </a:t>
                      </a:r>
                      <a:r>
                        <a:rPr kumimoji="0" lang="en" altLang="zh-CN" sz="12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BF</a:t>
                      </a:r>
                      <a:r>
                        <a:rPr kumimoji="0" lang="en" altLang="en-US" sz="12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197 TFLOPs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" altLang="en-US" sz="1200" b="0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275 TFLOPs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78994"/>
                  </a:ext>
                </a:extLst>
              </a:tr>
              <a:tr h="469208">
                <a:tc>
                  <a:txBody>
                    <a:bodyPr/>
                    <a:lstStyle/>
                    <a:p>
                      <a:pPr algn="ctr"/>
                      <a:r>
                        <a:rPr kumimoji="0" lang="en" altLang="en-US" sz="12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HBM </a:t>
                      </a:r>
                      <a:r>
                        <a:rPr kumimoji="0" lang="zh-CN" altLang="en-US" sz="12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容量 </a:t>
                      </a:r>
                      <a:r>
                        <a:rPr kumimoji="0" lang="en-US" altLang="zh-CN" sz="12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&amp;</a:t>
                      </a:r>
                      <a:r>
                        <a:rPr kumimoji="0" lang="zh-CN" altLang="en-US" sz="12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带宽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16GB, 819GBps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32GB, 1200GBps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863269"/>
                  </a:ext>
                </a:extLst>
              </a:tr>
              <a:tr h="469208">
                <a:tc>
                  <a:txBody>
                    <a:bodyPr/>
                    <a:lstStyle/>
                    <a:p>
                      <a:pPr algn="ctr"/>
                      <a:r>
                        <a:rPr kumimoji="0" lang="en" altLang="en-US" sz="12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Pod</a:t>
                      </a:r>
                      <a:r>
                        <a:rPr kumimoji="0" lang="zh-CN" altLang="en-US" sz="12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规格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256</a:t>
                      </a: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</a:t>
                      </a:r>
                      <a:r>
                        <a:rPr kumimoji="0" lang="en-US" altLang="zh-C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chip</a:t>
                      </a:r>
                      <a:endParaRPr kumimoji="0" lang="zh-CN" altLang="en-US" sz="12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4096 Chip</a:t>
                      </a:r>
                      <a:endParaRPr kumimoji="0" lang="zh-CN" altLang="en-US" sz="12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230682"/>
                  </a:ext>
                </a:extLst>
              </a:tr>
              <a:tr h="469208"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2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互连拓扑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2D Torus,</a:t>
                      </a: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</a:t>
                      </a:r>
                      <a:r>
                        <a:rPr kumimoji="0" lang="en-US" altLang="zh-C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w/o</a:t>
                      </a: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</a:t>
                      </a:r>
                      <a:r>
                        <a:rPr kumimoji="0" lang="e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OCS</a:t>
                      </a:r>
                    </a:p>
                    <a:p>
                      <a:pPr algn="ctr"/>
                      <a:r>
                        <a:rPr kumimoji="0" lang="en-US" altLang="zh-C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w/o</a:t>
                      </a: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</a:t>
                      </a:r>
                      <a:r>
                        <a:rPr kumimoji="0" lang="e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twisted</a:t>
                      </a: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</a:t>
                      </a:r>
                      <a:r>
                        <a:rPr kumimoji="0" lang="e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Torus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3D Torus,</a:t>
                      </a:r>
                      <a:r>
                        <a:rPr kumimoji="0" lang="en-US" altLang="zh-C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w</a:t>
                      </a: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</a:t>
                      </a:r>
                      <a:r>
                        <a:rPr kumimoji="0" lang="e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OCS</a:t>
                      </a:r>
                    </a:p>
                    <a:p>
                      <a:pPr algn="ctr"/>
                      <a:r>
                        <a:rPr kumimoji="0" lang="en-US" altLang="zh-C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w</a:t>
                      </a: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</a:t>
                      </a:r>
                      <a:r>
                        <a:rPr kumimoji="0" lang="e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twisted Torus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9703876"/>
                  </a:ext>
                </a:extLst>
              </a:tr>
              <a:tr h="469208"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2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片间互连带宽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1600Gbps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？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3855761"/>
                  </a:ext>
                </a:extLst>
              </a:tr>
              <a:tr h="469208"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2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定位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推理为主，兼中小模型训练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训推一体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4829014"/>
                  </a:ext>
                </a:extLst>
              </a:tr>
            </a:tbl>
          </a:graphicData>
        </a:graphic>
      </p:graphicFrame>
      <p:pic>
        <p:nvPicPr>
          <p:cNvPr id="5122" name="Picture 2">
            <a:extLst>
              <a:ext uri="{FF2B5EF4-FFF2-40B4-BE49-F238E27FC236}">
                <a16:creationId xmlns:a16="http://schemas.microsoft.com/office/drawing/2014/main" id="{CF43C08F-3672-51EE-30C2-FB35833D4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853" y="3309648"/>
            <a:ext cx="5147310" cy="318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008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DF831E-7499-0795-B813-6C7E0645C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Meta</a:t>
            </a:r>
            <a:r>
              <a:rPr lang="zh-CN" altLang="en-US" dirty="0"/>
              <a:t> </a:t>
            </a:r>
            <a:r>
              <a:rPr lang="en-US" altLang="zh-CN" dirty="0"/>
              <a:t>32K</a:t>
            </a:r>
            <a:r>
              <a:rPr lang="zh-CN" altLang="en-US" dirty="0"/>
              <a:t> </a:t>
            </a:r>
            <a:r>
              <a:rPr lang="en-US" altLang="zh-CN" dirty="0"/>
              <a:t>GPU</a:t>
            </a:r>
            <a:r>
              <a:rPr lang="zh-CN" altLang="en-US" dirty="0"/>
              <a:t> 组网洞察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3BAFB4-61BC-203F-8F3E-6A9AE42A93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两个 </a:t>
            </a:r>
            <a:r>
              <a:rPr lang="en" altLang="zh-CN" dirty="0"/>
              <a:t>GPU </a:t>
            </a:r>
            <a:r>
              <a:rPr lang="zh-CN" altLang="en-US" dirty="0"/>
              <a:t>集群，每个集群 </a:t>
            </a:r>
            <a:r>
              <a:rPr lang="en-US" altLang="zh-CN" dirty="0"/>
              <a:t>3</a:t>
            </a:r>
            <a:r>
              <a:rPr lang="en" altLang="zh-CN" dirty="0"/>
              <a:t>w</a:t>
            </a:r>
            <a:r>
              <a:rPr lang="en-US" altLang="zh-CN" dirty="0"/>
              <a:t>+</a:t>
            </a:r>
            <a:r>
              <a:rPr lang="en" altLang="zh-CN" dirty="0"/>
              <a:t> H100</a:t>
            </a:r>
            <a:r>
              <a:rPr lang="zh-CN" altLang="en" dirty="0"/>
              <a:t>，</a:t>
            </a:r>
            <a:r>
              <a:rPr lang="zh-CN" altLang="en-US" dirty="0"/>
              <a:t>分别用 </a:t>
            </a:r>
            <a:r>
              <a:rPr lang="en" altLang="zh-CN" dirty="0"/>
              <a:t>RoCE/InfiniBand </a:t>
            </a:r>
            <a:r>
              <a:rPr lang="zh-CN" altLang="en-US" dirty="0"/>
              <a:t>网络（</a:t>
            </a:r>
            <a:r>
              <a:rPr lang="en" altLang="zh-CN" dirty="0">
                <a:effectLst/>
                <a:latin typeface="Helvetica" pitchFamily="2" charset="0"/>
              </a:rPr>
              <a:t>2024/07/23</a:t>
            </a:r>
            <a:r>
              <a:rPr lang="zh-CN" altLang="en-US" dirty="0"/>
              <a:t>）；</a:t>
            </a:r>
          </a:p>
          <a:p>
            <a:r>
              <a:rPr lang="en" altLang="zh-CN" dirty="0"/>
              <a:t>LLaMA3 </a:t>
            </a:r>
            <a:r>
              <a:rPr lang="zh-CN" altLang="en" dirty="0"/>
              <a:t>在</a:t>
            </a:r>
            <a:r>
              <a:rPr lang="zh-CN" altLang="en-US" dirty="0"/>
              <a:t>以太网的</a:t>
            </a:r>
            <a:r>
              <a:rPr lang="en-US" altLang="zh-CN" dirty="0"/>
              <a:t>24K</a:t>
            </a:r>
            <a:r>
              <a:rPr lang="zh-CN" altLang="en-US" dirty="0"/>
              <a:t> 集群上训练出来的；</a:t>
            </a:r>
          </a:p>
          <a:p>
            <a:r>
              <a:rPr lang="en-US" altLang="zh-CN" dirty="0"/>
              <a:t>2024 </a:t>
            </a:r>
            <a:r>
              <a:rPr lang="zh-CN" altLang="en-US" dirty="0"/>
              <a:t>年底，</a:t>
            </a:r>
            <a:r>
              <a:rPr lang="en" altLang="zh-CN" dirty="0"/>
              <a:t>Meta AI </a:t>
            </a:r>
            <a:r>
              <a:rPr lang="zh-CN" altLang="en-US" dirty="0"/>
              <a:t>基础设施建设有 </a:t>
            </a:r>
            <a:r>
              <a:rPr lang="en-US" altLang="zh-CN" dirty="0"/>
              <a:t>3.6</a:t>
            </a:r>
            <a:r>
              <a:rPr lang="en" altLang="zh-CN" dirty="0"/>
              <a:t>w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en" altLang="zh-CN" dirty="0"/>
              <a:t> </a:t>
            </a:r>
            <a:r>
              <a:rPr lang="zh-CN" altLang="en-US" dirty="0"/>
              <a:t>张 </a:t>
            </a:r>
            <a:r>
              <a:rPr lang="en" altLang="zh-CN" dirty="0"/>
              <a:t>H100 GPU</a:t>
            </a:r>
            <a:r>
              <a:rPr lang="zh-CN" altLang="en-US" dirty="0"/>
              <a:t>；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309A550-F4BC-6687-E60A-B814D11D7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74" y="3061233"/>
            <a:ext cx="4787106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7 Models Based on LLaMa 2">
            <a:extLst>
              <a:ext uri="{FF2B5EF4-FFF2-40B4-BE49-F238E27FC236}">
                <a16:creationId xmlns:a16="http://schemas.microsoft.com/office/drawing/2014/main" id="{752DB68A-307C-8516-4ECD-A749DD17A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835" y="3060563"/>
            <a:ext cx="6096794" cy="342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636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463E3C-AD9D-38AD-4520-5E229DC87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Meta</a:t>
            </a:r>
            <a:r>
              <a:rPr lang="zh-CN" altLang="en-US" dirty="0"/>
              <a:t> </a:t>
            </a:r>
            <a:r>
              <a:rPr lang="en-US" altLang="zh-CN" dirty="0"/>
              <a:t>32K</a:t>
            </a:r>
            <a:r>
              <a:rPr lang="zh-CN" altLang="en-US" dirty="0"/>
              <a:t> </a:t>
            </a:r>
            <a:r>
              <a:rPr lang="en-US" altLang="zh-CN" dirty="0"/>
              <a:t>GPU</a:t>
            </a:r>
            <a:r>
              <a:rPr lang="zh-CN" altLang="en-US" dirty="0"/>
              <a:t> 组网洞察：</a:t>
            </a:r>
            <a:r>
              <a:rPr lang="en-US" altLang="zh-CN" dirty="0"/>
              <a:t>IB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B46F4E-9006-81C5-36DD-5AF4716AFD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" dirty="0"/>
              <a:t>通过</a:t>
            </a:r>
            <a:r>
              <a:rPr lang="en" altLang="zh-CN" dirty="0"/>
              <a:t>Nvidia</a:t>
            </a:r>
            <a:r>
              <a:rPr lang="zh-CN" altLang="en-US" dirty="0"/>
              <a:t> </a:t>
            </a:r>
            <a:r>
              <a:rPr lang="en" altLang="zh-CN" dirty="0"/>
              <a:t>Quantum2 InfiniBand</a:t>
            </a:r>
            <a:r>
              <a:rPr lang="zh-CN" altLang="en-US" dirty="0"/>
              <a:t> 网络构建 </a:t>
            </a:r>
            <a:r>
              <a:rPr lang="en-US" altLang="zh-CN" dirty="0"/>
              <a:t>32</a:t>
            </a:r>
            <a:r>
              <a:rPr lang="en" altLang="zh-CN" dirty="0"/>
              <a:t>K</a:t>
            </a:r>
            <a:r>
              <a:rPr lang="zh-CN" altLang="en-US" dirty="0"/>
              <a:t> 集群，三层胖树组网，多轨架构实现</a:t>
            </a:r>
          </a:p>
          <a:p>
            <a:r>
              <a:rPr lang="en" altLang="zh-CN" dirty="0"/>
              <a:t>L3</a:t>
            </a:r>
            <a:r>
              <a:rPr lang="zh-CN" altLang="en-US" dirty="0"/>
              <a:t> 实现轨间互访，为规模做了分组分平面；</a:t>
            </a:r>
            <a:r>
              <a:rPr lang="en" altLang="zh-CN" dirty="0"/>
              <a:t>L1/L2</a:t>
            </a:r>
            <a:r>
              <a:rPr lang="zh-CN" altLang="en-US" dirty="0"/>
              <a:t> 配合接入 </a:t>
            </a:r>
            <a:r>
              <a:rPr lang="en-US" altLang="zh-CN" dirty="0"/>
              <a:t>8</a:t>
            </a:r>
            <a:r>
              <a:rPr lang="en" altLang="zh-CN" dirty="0"/>
              <a:t>K GPU</a:t>
            </a:r>
            <a:r>
              <a:rPr lang="zh-CN" altLang="en-US" dirty="0"/>
              <a:t> 形成一个 </a:t>
            </a:r>
            <a:r>
              <a:rPr lang="en" altLang="zh-CN" dirty="0"/>
              <a:t>Zone</a:t>
            </a:r>
            <a:r>
              <a:rPr lang="en-US" altLang="zh-CN" dirty="0"/>
              <a:t>(x4)</a:t>
            </a:r>
            <a:endParaRPr lang="en" altLang="zh-CN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95C91C8-527D-CFB6-AA22-E14C7E6B0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4" y="2464074"/>
            <a:ext cx="8222135" cy="3871637"/>
          </a:xfrm>
          <a:prstGeom prst="roundRect">
            <a:avLst>
              <a:gd name="adj" fmla="val 609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84693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463E3C-AD9D-38AD-4520-5E229DC87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Meta</a:t>
            </a:r>
            <a:r>
              <a:rPr lang="zh-CN" altLang="en-US" dirty="0"/>
              <a:t> </a:t>
            </a:r>
            <a:r>
              <a:rPr lang="en-US" altLang="zh-CN" dirty="0"/>
              <a:t>32K</a:t>
            </a:r>
            <a:r>
              <a:rPr lang="zh-CN" altLang="en-US" dirty="0"/>
              <a:t> </a:t>
            </a:r>
            <a:r>
              <a:rPr lang="en-US" altLang="zh-CN" dirty="0"/>
              <a:t>GPU</a:t>
            </a:r>
            <a:r>
              <a:rPr lang="zh-CN" altLang="en-US" dirty="0"/>
              <a:t> 组网洞察：</a:t>
            </a:r>
            <a:r>
              <a:rPr lang="en-US" altLang="zh-CN" dirty="0"/>
              <a:t>RoCE</a:t>
            </a:r>
            <a:endParaRPr lang="zh-CN" altLang="en-US" dirty="0"/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BA6009C2-2F29-F397-56EC-E1CD76C39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基于 </a:t>
            </a:r>
            <a:r>
              <a:rPr lang="en" altLang="zh-CN" dirty="0"/>
              <a:t>Arista</a:t>
            </a:r>
            <a:r>
              <a:rPr lang="zh-CN" altLang="en-US" dirty="0"/>
              <a:t> 公司 </a:t>
            </a:r>
            <a:r>
              <a:rPr lang="en" altLang="zh-CN" dirty="0"/>
              <a:t>Arista 7800 </a:t>
            </a:r>
            <a:r>
              <a:rPr lang="zh-CN" altLang="en-US" dirty="0"/>
              <a:t>机架交换机以太网 </a:t>
            </a:r>
            <a:r>
              <a:rPr lang="en" altLang="zh-CN" dirty="0"/>
              <a:t>RoCE</a:t>
            </a:r>
            <a:r>
              <a:rPr lang="zh-CN" altLang="en-US" dirty="0"/>
              <a:t> 构建 </a:t>
            </a:r>
            <a:r>
              <a:rPr lang="en-US" altLang="zh-CN" dirty="0"/>
              <a:t>32</a:t>
            </a:r>
            <a:r>
              <a:rPr lang="en" altLang="zh-CN" dirty="0"/>
              <a:t>K</a:t>
            </a:r>
            <a:r>
              <a:rPr lang="zh-CN" altLang="en-US" dirty="0"/>
              <a:t> 集群，采用单轨架构</a:t>
            </a:r>
          </a:p>
          <a:p>
            <a:r>
              <a:rPr lang="zh-CN" altLang="en-US" dirty="0"/>
              <a:t>同样三层胖树组网，</a:t>
            </a:r>
            <a:r>
              <a:rPr lang="en" altLang="zh-CN" dirty="0"/>
              <a:t>L1/L2</a:t>
            </a:r>
            <a:r>
              <a:rPr lang="zh-CN" altLang="en-US" dirty="0"/>
              <a:t> 配合接入 </a:t>
            </a:r>
            <a:r>
              <a:rPr lang="en-US" altLang="zh-CN" dirty="0"/>
              <a:t>4</a:t>
            </a:r>
            <a:r>
              <a:rPr lang="en" altLang="zh-CN" dirty="0"/>
              <a:t>K GPU</a:t>
            </a:r>
            <a:r>
              <a:rPr lang="zh-CN" altLang="en-US" dirty="0"/>
              <a:t> 形成一个 </a:t>
            </a:r>
            <a:r>
              <a:rPr lang="en" altLang="zh-CN" dirty="0"/>
              <a:t>PoD</a:t>
            </a:r>
            <a:r>
              <a:rPr lang="zh-CN" altLang="en" dirty="0"/>
              <a:t>， </a:t>
            </a:r>
            <a:r>
              <a:rPr lang="zh-CN" altLang="en-US" dirty="0"/>
              <a:t>集群共 </a:t>
            </a:r>
            <a:r>
              <a:rPr lang="en-US" altLang="zh-CN" dirty="0"/>
              <a:t>8</a:t>
            </a:r>
            <a:r>
              <a:rPr lang="zh-CN" altLang="en-US" dirty="0"/>
              <a:t> 个 </a:t>
            </a:r>
            <a:r>
              <a:rPr lang="en" altLang="zh-CN" dirty="0"/>
              <a:t>PoD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46B0FB0-7D8B-5332-9B09-D035F30B5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075" y="2431591"/>
            <a:ext cx="8476612" cy="3904121"/>
          </a:xfrm>
          <a:prstGeom prst="roundRect">
            <a:avLst>
              <a:gd name="adj" fmla="val 625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48028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007DFE-9A30-D4C1-F3C5-8D7619F30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Meta</a:t>
            </a:r>
            <a:r>
              <a:rPr lang="zh-CN" altLang="en-US" dirty="0"/>
              <a:t> </a:t>
            </a:r>
            <a:r>
              <a:rPr lang="en-US" altLang="zh-CN" dirty="0"/>
              <a:t>32K</a:t>
            </a:r>
            <a:r>
              <a:rPr lang="zh-CN" altLang="en-US" dirty="0"/>
              <a:t> </a:t>
            </a:r>
            <a:r>
              <a:rPr lang="en-US" altLang="zh-CN" dirty="0"/>
              <a:t>GPU</a:t>
            </a:r>
            <a:r>
              <a:rPr lang="zh-CN" altLang="en-US" dirty="0"/>
              <a:t> 组网洞察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875EF71-B949-A498-B9B8-B59226F100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计算柜 </a:t>
            </a:r>
            <a:r>
              <a:rPr lang="en-US" altLang="zh-CN" dirty="0"/>
              <a:t>Rack</a:t>
            </a:r>
            <a:r>
              <a:rPr lang="zh-CN" altLang="en-US" dirty="0"/>
              <a:t>：两个计算节点（</a:t>
            </a:r>
            <a:r>
              <a:rPr lang="en-US" altLang="zh-CN" dirty="0"/>
              <a:t>8</a:t>
            </a:r>
            <a:r>
              <a:rPr lang="zh-CN" altLang="en-US" dirty="0"/>
              <a:t> 张 </a:t>
            </a:r>
            <a:r>
              <a:rPr lang="en" altLang="zh-CN" dirty="0"/>
              <a:t>H100</a:t>
            </a:r>
            <a:r>
              <a:rPr lang="zh-CN" altLang="en-US" dirty="0"/>
              <a:t> ）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" altLang="zh-CN" dirty="0"/>
              <a:t>wedge</a:t>
            </a:r>
            <a:r>
              <a:rPr lang="zh-CN" altLang="en-US" dirty="0"/>
              <a:t> </a:t>
            </a:r>
            <a:r>
              <a:rPr lang="en" altLang="zh-CN" dirty="0"/>
              <a:t>400C</a:t>
            </a:r>
            <a:r>
              <a:rPr lang="zh-CN" altLang="en-US" dirty="0"/>
              <a:t> 交换机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" altLang="zh-CN" dirty="0"/>
              <a:t>Minipack2</a:t>
            </a:r>
            <a:r>
              <a:rPr lang="zh-CN" altLang="en-US" dirty="0"/>
              <a:t> 交换机</a:t>
            </a:r>
            <a:endParaRPr lang="en-US" altLang="zh-CN" dirty="0"/>
          </a:p>
          <a:p>
            <a:r>
              <a:rPr lang="zh-CN" altLang="en-US" dirty="0"/>
              <a:t>节点内 </a:t>
            </a:r>
            <a:r>
              <a:rPr lang="en" altLang="zh-CN" dirty="0"/>
              <a:t>NVLink</a:t>
            </a:r>
            <a:r>
              <a:rPr lang="zh-CN" altLang="en-US" dirty="0"/>
              <a:t> 互联：</a:t>
            </a:r>
            <a:r>
              <a:rPr lang="en-US" altLang="zh-CN" dirty="0"/>
              <a:t>8</a:t>
            </a:r>
            <a:r>
              <a:rPr lang="zh-CN" altLang="en-US" dirty="0"/>
              <a:t>张 </a:t>
            </a:r>
            <a:r>
              <a:rPr lang="en-US" altLang="zh-CN" dirty="0"/>
              <a:t>GPU</a:t>
            </a:r>
            <a:r>
              <a:rPr lang="zh-CN" altLang="en-US" dirty="0"/>
              <a:t> 靠 </a:t>
            </a:r>
            <a:r>
              <a:rPr lang="en-US" altLang="zh-CN" dirty="0"/>
              <a:t>4</a:t>
            </a:r>
            <a:r>
              <a:rPr lang="zh-CN" altLang="en-US" dirty="0"/>
              <a:t> 个 </a:t>
            </a:r>
            <a:r>
              <a:rPr lang="en" altLang="zh-CN" dirty="0"/>
              <a:t>Nvsiwtch3</a:t>
            </a:r>
            <a:r>
              <a:rPr lang="zh-CN" altLang="en-US" dirty="0"/>
              <a:t> 实现 </a:t>
            </a:r>
            <a:r>
              <a:rPr lang="en-US" altLang="zh-CN" dirty="0"/>
              <a:t>18</a:t>
            </a:r>
            <a:r>
              <a:rPr lang="zh-CN" altLang="en-US" dirty="0"/>
              <a:t> 个端口的 </a:t>
            </a:r>
            <a:r>
              <a:rPr lang="en" altLang="zh-CN" dirty="0"/>
              <a:t>clos</a:t>
            </a:r>
            <a:r>
              <a:rPr lang="zh-CN" altLang="en-US" dirty="0"/>
              <a:t> 全互联</a:t>
            </a:r>
          </a:p>
          <a:p>
            <a:endParaRPr lang="zh-CN" altLang="en-US" dirty="0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12D24F69-46A7-0C22-D778-D37BC42040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9" t="8160" r="43656" b="7065"/>
          <a:stretch/>
        </p:blipFill>
        <p:spPr bwMode="auto">
          <a:xfrm>
            <a:off x="623635" y="2612250"/>
            <a:ext cx="2708592" cy="387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A0E8CB1-A264-3960-1C59-EE60DF7FC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800" y="2621589"/>
            <a:ext cx="7956328" cy="386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557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AAEDD8F-39BA-3C25-31E7-32C09ADCD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Meta</a:t>
            </a:r>
            <a:r>
              <a:rPr lang="zh-CN" altLang="en-US" dirty="0"/>
              <a:t> </a:t>
            </a:r>
            <a:r>
              <a:rPr lang="en-US" altLang="zh-CN" dirty="0"/>
              <a:t>32K</a:t>
            </a:r>
            <a:r>
              <a:rPr lang="zh-CN" altLang="en-US" dirty="0"/>
              <a:t> </a:t>
            </a:r>
            <a:r>
              <a:rPr lang="en-US" altLang="zh-CN" dirty="0"/>
              <a:t>GPU</a:t>
            </a:r>
            <a:r>
              <a:rPr lang="zh-CN" altLang="en-US" dirty="0"/>
              <a:t> 组网洞察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4AEA54-A6A4-C996-BC76-26C5B4B32D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计算柜 </a:t>
            </a:r>
            <a:r>
              <a:rPr lang="en-US" altLang="zh-CN" dirty="0"/>
              <a:t>Rack</a:t>
            </a:r>
            <a:r>
              <a:rPr lang="zh-CN" altLang="en-US" dirty="0"/>
              <a:t>：两个计算节点（</a:t>
            </a:r>
            <a:r>
              <a:rPr lang="en-US" altLang="zh-CN" dirty="0"/>
              <a:t>8</a:t>
            </a:r>
            <a:r>
              <a:rPr lang="zh-CN" altLang="en-US" dirty="0"/>
              <a:t> 张 </a:t>
            </a:r>
            <a:r>
              <a:rPr lang="en" altLang="zh-CN" dirty="0"/>
              <a:t>H100</a:t>
            </a:r>
            <a:r>
              <a:rPr lang="zh-CN" altLang="en-US" dirty="0"/>
              <a:t> ）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" altLang="zh-CN" dirty="0"/>
              <a:t>wedge</a:t>
            </a:r>
            <a:r>
              <a:rPr lang="zh-CN" altLang="en-US" dirty="0"/>
              <a:t> </a:t>
            </a:r>
            <a:r>
              <a:rPr lang="en" altLang="zh-CN" dirty="0"/>
              <a:t>400C</a:t>
            </a:r>
            <a:r>
              <a:rPr lang="zh-CN" altLang="en-US" dirty="0"/>
              <a:t> 交换机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" altLang="zh-CN" dirty="0"/>
              <a:t>Minipack2</a:t>
            </a:r>
            <a:r>
              <a:rPr lang="zh-CN" altLang="en-US" dirty="0"/>
              <a:t> 交换机</a:t>
            </a:r>
            <a:endParaRPr lang="en-US" altLang="zh-CN" dirty="0"/>
          </a:p>
          <a:p>
            <a:r>
              <a:rPr lang="zh-CN" altLang="en-US" dirty="0"/>
              <a:t>节点内 </a:t>
            </a:r>
            <a:r>
              <a:rPr lang="en" altLang="zh-CN" dirty="0"/>
              <a:t>NVLink</a:t>
            </a:r>
            <a:r>
              <a:rPr lang="zh-CN" altLang="en-US" dirty="0"/>
              <a:t> 互联：</a:t>
            </a:r>
            <a:r>
              <a:rPr lang="en-US" altLang="zh-CN" dirty="0"/>
              <a:t>8</a:t>
            </a:r>
            <a:r>
              <a:rPr lang="zh-CN" altLang="en-US" dirty="0"/>
              <a:t>张 </a:t>
            </a:r>
            <a:r>
              <a:rPr lang="en-US" altLang="zh-CN" dirty="0"/>
              <a:t>GPU</a:t>
            </a:r>
            <a:r>
              <a:rPr lang="zh-CN" altLang="en-US" dirty="0"/>
              <a:t> 靠 </a:t>
            </a:r>
            <a:r>
              <a:rPr lang="en-US" altLang="zh-CN" dirty="0"/>
              <a:t>4</a:t>
            </a:r>
            <a:r>
              <a:rPr lang="zh-CN" altLang="en-US" dirty="0"/>
              <a:t> 个 </a:t>
            </a:r>
            <a:r>
              <a:rPr lang="en" altLang="zh-CN" dirty="0"/>
              <a:t>Nvsiwtch3</a:t>
            </a:r>
            <a:r>
              <a:rPr lang="zh-CN" altLang="en-US" dirty="0"/>
              <a:t> 实现 </a:t>
            </a:r>
            <a:r>
              <a:rPr lang="en-US" altLang="zh-CN" dirty="0"/>
              <a:t>18</a:t>
            </a:r>
            <a:r>
              <a:rPr lang="zh-CN" altLang="en-US" dirty="0"/>
              <a:t> 个端口的 </a:t>
            </a:r>
            <a:r>
              <a:rPr lang="en" altLang="zh-CN" dirty="0"/>
              <a:t>clos</a:t>
            </a:r>
            <a:r>
              <a:rPr lang="zh-CN" altLang="en-US" dirty="0"/>
              <a:t> 全互联</a:t>
            </a:r>
          </a:p>
          <a:p>
            <a:endParaRPr lang="zh-CN" altLang="en-US" dirty="0"/>
          </a:p>
          <a:p>
            <a:endParaRPr kumimoji="1" lang="zh-CN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C309966-7E0D-11D4-0388-F79E24D09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502" y="2426127"/>
            <a:ext cx="8387371" cy="392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2">
            <a:extLst>
              <a:ext uri="{FF2B5EF4-FFF2-40B4-BE49-F238E27FC236}">
                <a16:creationId xmlns:a16="http://schemas.microsoft.com/office/drawing/2014/main" id="{4F536A12-92B2-C93E-E4EE-17A0B6B7E7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5188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881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AAEDD8F-39BA-3C25-31E7-32C09ADCD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Meta</a:t>
            </a:r>
            <a:r>
              <a:rPr lang="zh-CN" altLang="en-US" dirty="0"/>
              <a:t> </a:t>
            </a:r>
            <a:r>
              <a:rPr lang="en-US" altLang="zh-CN" dirty="0"/>
              <a:t>32K</a:t>
            </a:r>
            <a:r>
              <a:rPr lang="zh-CN" altLang="en-US" dirty="0"/>
              <a:t> </a:t>
            </a:r>
            <a:r>
              <a:rPr lang="en-US" altLang="zh-CN" dirty="0"/>
              <a:t>GPU</a:t>
            </a:r>
            <a:r>
              <a:rPr lang="zh-CN" altLang="en-US" dirty="0"/>
              <a:t> 组网洞察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4AEA54-A6A4-C996-BC76-26C5B4B32D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计算柜 </a:t>
            </a:r>
            <a:r>
              <a:rPr lang="en-US" altLang="zh-CN" dirty="0"/>
              <a:t>Rack</a:t>
            </a:r>
            <a:r>
              <a:rPr lang="zh-CN" altLang="en-US" dirty="0"/>
              <a:t>：两个计算节点（</a:t>
            </a:r>
            <a:r>
              <a:rPr lang="en-US" altLang="zh-CN" dirty="0"/>
              <a:t>8</a:t>
            </a:r>
            <a:r>
              <a:rPr lang="zh-CN" altLang="en-US" dirty="0"/>
              <a:t> 张 </a:t>
            </a:r>
            <a:r>
              <a:rPr lang="en" altLang="zh-CN" dirty="0"/>
              <a:t>H100</a:t>
            </a:r>
            <a:r>
              <a:rPr lang="zh-CN" altLang="en-US" dirty="0"/>
              <a:t> ）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" altLang="zh-CN" dirty="0"/>
              <a:t>wedge</a:t>
            </a:r>
            <a:r>
              <a:rPr lang="zh-CN" altLang="en-US" dirty="0"/>
              <a:t> </a:t>
            </a:r>
            <a:r>
              <a:rPr lang="en" altLang="zh-CN" dirty="0"/>
              <a:t>400C</a:t>
            </a:r>
            <a:r>
              <a:rPr lang="zh-CN" altLang="en-US" dirty="0"/>
              <a:t> 交换机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" altLang="zh-CN" dirty="0"/>
              <a:t>Minipack2</a:t>
            </a:r>
            <a:r>
              <a:rPr lang="zh-CN" altLang="en-US" dirty="0"/>
              <a:t> 交换机</a:t>
            </a:r>
            <a:endParaRPr lang="en-US" altLang="zh-CN" dirty="0"/>
          </a:p>
          <a:p>
            <a:r>
              <a:rPr lang="zh-CN" altLang="en-US" dirty="0"/>
              <a:t>节点内 </a:t>
            </a:r>
            <a:r>
              <a:rPr lang="en" altLang="zh-CN" dirty="0"/>
              <a:t>NVLink</a:t>
            </a:r>
            <a:r>
              <a:rPr lang="zh-CN" altLang="en-US" dirty="0"/>
              <a:t> 互联：</a:t>
            </a:r>
            <a:r>
              <a:rPr lang="en-US" altLang="zh-CN" dirty="0"/>
              <a:t>8</a:t>
            </a:r>
            <a:r>
              <a:rPr lang="zh-CN" altLang="en-US" dirty="0"/>
              <a:t>张 </a:t>
            </a:r>
            <a:r>
              <a:rPr lang="en-US" altLang="zh-CN" dirty="0"/>
              <a:t>GPU</a:t>
            </a:r>
            <a:r>
              <a:rPr lang="zh-CN" altLang="en-US" dirty="0"/>
              <a:t> 靠 </a:t>
            </a:r>
            <a:r>
              <a:rPr lang="en-US" altLang="zh-CN" dirty="0"/>
              <a:t>4</a:t>
            </a:r>
            <a:r>
              <a:rPr lang="zh-CN" altLang="en-US" dirty="0"/>
              <a:t> 个 </a:t>
            </a:r>
            <a:r>
              <a:rPr lang="en" altLang="zh-CN" dirty="0"/>
              <a:t>Nvsiwtch3</a:t>
            </a:r>
            <a:r>
              <a:rPr lang="zh-CN" altLang="en-US" dirty="0"/>
              <a:t> 实现 </a:t>
            </a:r>
            <a:r>
              <a:rPr lang="en-US" altLang="zh-CN" dirty="0"/>
              <a:t>18</a:t>
            </a:r>
            <a:r>
              <a:rPr lang="zh-CN" altLang="en-US" dirty="0"/>
              <a:t> 个端口的 </a:t>
            </a:r>
            <a:r>
              <a:rPr lang="en" altLang="zh-CN" dirty="0"/>
              <a:t>clos</a:t>
            </a:r>
            <a:r>
              <a:rPr lang="zh-CN" altLang="en-US" dirty="0"/>
              <a:t> 全互联</a:t>
            </a:r>
          </a:p>
          <a:p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4F536A12-92B2-C93E-E4EE-17A0B6B7E7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5188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4252C59-4317-019E-A8F6-DB72995DF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671" y="2418080"/>
            <a:ext cx="76454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389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B55308D-A9DE-5847-C38D-BF72AEC62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Meta</a:t>
            </a:r>
            <a:r>
              <a:rPr lang="zh-CN" altLang="en-US" dirty="0"/>
              <a:t> </a:t>
            </a:r>
            <a:r>
              <a:rPr lang="en-US" altLang="zh-CN" dirty="0"/>
              <a:t>32K</a:t>
            </a:r>
            <a:r>
              <a:rPr lang="zh-CN" altLang="en-US" dirty="0"/>
              <a:t> </a:t>
            </a:r>
            <a:r>
              <a:rPr lang="en-US" altLang="zh-CN" dirty="0"/>
              <a:t>GPU</a:t>
            </a:r>
            <a:r>
              <a:rPr lang="zh-CN" altLang="en-US" dirty="0"/>
              <a:t> 组网洞察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D44D71-60D8-D342-8F4F-A84233A749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1800" dirty="0"/>
              <a:t>节点间单轨，三层组网架构 </a:t>
            </a:r>
            <a:r>
              <a:rPr lang="en" altLang="zh-CN" sz="1800" dirty="0"/>
              <a:t>RoCE</a:t>
            </a:r>
            <a:r>
              <a:rPr lang="zh-CN" altLang="en-US" sz="1800" dirty="0"/>
              <a:t> 网络互联：</a:t>
            </a:r>
          </a:p>
          <a:p>
            <a:pPr marL="582006" lvl="1" indent="-342900">
              <a:buFont typeface="+mj-lt"/>
              <a:buAutoNum type="arabicPeriod"/>
            </a:pPr>
            <a:r>
              <a:rPr lang="en" altLang="zh-CN" sz="1600" dirty="0"/>
              <a:t>L1</a:t>
            </a:r>
            <a:r>
              <a:rPr lang="zh-CN" altLang="en-US" sz="1600" dirty="0"/>
              <a:t> </a:t>
            </a:r>
            <a:r>
              <a:rPr lang="en" altLang="zh-CN" sz="1600" dirty="0"/>
              <a:t>Minipack2</a:t>
            </a:r>
            <a:r>
              <a:rPr lang="zh-CN" altLang="en" sz="1600" dirty="0"/>
              <a:t>：</a:t>
            </a:r>
            <a:r>
              <a:rPr lang="zh-CN" altLang="en-US" sz="1600" dirty="0"/>
              <a:t>基于</a:t>
            </a:r>
            <a:r>
              <a:rPr lang="en" altLang="zh-CN" sz="1600" dirty="0"/>
              <a:t>TH4</a:t>
            </a:r>
            <a:r>
              <a:rPr lang="zh-CN" altLang="en-US" sz="1600" dirty="0"/>
              <a:t>构建，单接口板 </a:t>
            </a:r>
            <a:r>
              <a:rPr lang="en-US" altLang="zh-CN" sz="1600" dirty="0"/>
              <a:t>16*200</a:t>
            </a:r>
            <a:r>
              <a:rPr lang="en" altLang="zh-CN" sz="1600" dirty="0"/>
              <a:t>G/8*400G</a:t>
            </a:r>
            <a:r>
              <a:rPr lang="zh-CN" altLang="en" sz="1600" dirty="0"/>
              <a:t>，</a:t>
            </a:r>
            <a:r>
              <a:rPr lang="zh-CN" altLang="en-US" sz="1600" dirty="0"/>
              <a:t>最大 </a:t>
            </a:r>
            <a:r>
              <a:rPr lang="en-US" altLang="zh-CN" sz="1600" dirty="0"/>
              <a:t>8</a:t>
            </a:r>
            <a:r>
              <a:rPr lang="zh-CN" altLang="en-US" sz="1600" dirty="0"/>
              <a:t> 个接口板两种接入方案，接多框 </a:t>
            </a:r>
            <a:r>
              <a:rPr lang="en" altLang="zh-CN" sz="1600" dirty="0"/>
              <a:t>H100</a:t>
            </a:r>
            <a:endParaRPr lang="en-US" altLang="zh-CN" sz="1600" dirty="0"/>
          </a:p>
          <a:p>
            <a:pPr marL="582006" lvl="1" indent="-342900">
              <a:buFont typeface="+mj-lt"/>
              <a:buAutoNum type="arabicPeriod"/>
            </a:pPr>
            <a:r>
              <a:rPr lang="en" altLang="zh-CN" sz="1600" dirty="0"/>
              <a:t>L2</a:t>
            </a:r>
            <a:r>
              <a:rPr lang="zh-CN" altLang="en-US" sz="1600" dirty="0"/>
              <a:t> </a:t>
            </a:r>
            <a:r>
              <a:rPr lang="en" altLang="zh-CN" sz="1600" dirty="0"/>
              <a:t>Arista 7800</a:t>
            </a:r>
            <a:r>
              <a:rPr lang="zh-CN" altLang="en" sz="1600" dirty="0"/>
              <a:t>：</a:t>
            </a:r>
            <a:r>
              <a:rPr lang="zh-CN" altLang="en-US" sz="1600" dirty="0"/>
              <a:t>单接口板 </a:t>
            </a:r>
            <a:r>
              <a:rPr lang="en-US" altLang="zh-CN" sz="1600" dirty="0"/>
              <a:t>36</a:t>
            </a:r>
            <a:r>
              <a:rPr lang="zh-CN" altLang="en-US" sz="1600" dirty="0"/>
              <a:t> 个 </a:t>
            </a:r>
            <a:r>
              <a:rPr lang="en-US" altLang="zh-CN" sz="1600" dirty="0"/>
              <a:t>400</a:t>
            </a:r>
            <a:r>
              <a:rPr lang="en" altLang="zh-CN" sz="1600" dirty="0"/>
              <a:t>G</a:t>
            </a:r>
            <a:r>
              <a:rPr lang="zh-CN" altLang="en-US" sz="1600" dirty="0"/>
              <a:t>，选择 </a:t>
            </a:r>
            <a:r>
              <a:rPr lang="en-US" altLang="zh-CN" sz="1600" dirty="0"/>
              <a:t>8</a:t>
            </a:r>
            <a:r>
              <a:rPr lang="zh-CN" altLang="en-US" sz="1600" dirty="0"/>
              <a:t> 槽位型号接入 </a:t>
            </a:r>
            <a:r>
              <a:rPr lang="en-US" altLang="zh-CN" sz="1600" dirty="0"/>
              <a:t>192</a:t>
            </a:r>
            <a:r>
              <a:rPr lang="en" altLang="zh-CN" sz="1600" dirty="0"/>
              <a:t>Rack</a:t>
            </a:r>
            <a:r>
              <a:rPr lang="zh-CN" altLang="en-US" sz="1600" dirty="0"/>
              <a:t>（</a:t>
            </a:r>
            <a:r>
              <a:rPr lang="en" altLang="zh-CN" sz="1600" dirty="0"/>
              <a:t>3072</a:t>
            </a:r>
            <a:r>
              <a:rPr lang="zh-CN" altLang="en-US" sz="1600" dirty="0"/>
              <a:t>张</a:t>
            </a:r>
            <a:r>
              <a:rPr lang="en" altLang="zh-CN" sz="1600" dirty="0"/>
              <a:t>GPU</a:t>
            </a:r>
            <a:r>
              <a:rPr lang="zh-CN" altLang="en-US" sz="1600" dirty="0"/>
              <a:t>）</a:t>
            </a:r>
            <a:r>
              <a:rPr lang="zh-CN" altLang="en" sz="1600" dirty="0"/>
              <a:t>，</a:t>
            </a:r>
            <a:r>
              <a:rPr lang="zh-CN" altLang="en-US" sz="1600" dirty="0"/>
              <a:t>构建无收敛 </a:t>
            </a:r>
            <a:r>
              <a:rPr lang="en" altLang="zh-CN" sz="1600" dirty="0"/>
              <a:t>PoD</a:t>
            </a:r>
          </a:p>
          <a:p>
            <a:pPr marL="582006" lvl="1" indent="-342900">
              <a:buFont typeface="+mj-lt"/>
              <a:buAutoNum type="arabicPeriod"/>
            </a:pPr>
            <a:r>
              <a:rPr lang="en" altLang="zh-CN" sz="1600" dirty="0"/>
              <a:t>L3</a:t>
            </a:r>
            <a:r>
              <a:rPr lang="zh-CN" altLang="en-US" sz="1600" dirty="0"/>
              <a:t> </a:t>
            </a:r>
            <a:r>
              <a:rPr lang="en" altLang="zh-CN" sz="1600" dirty="0"/>
              <a:t>Arista 7800</a:t>
            </a:r>
            <a:r>
              <a:rPr lang="zh-CN" altLang="en" sz="1600" dirty="0"/>
              <a:t>：</a:t>
            </a:r>
            <a:r>
              <a:rPr lang="zh-CN" altLang="en-US" sz="1600" dirty="0"/>
              <a:t>选择 </a:t>
            </a:r>
            <a:r>
              <a:rPr lang="en-US" altLang="zh-CN" sz="1600" dirty="0"/>
              <a:t>8</a:t>
            </a:r>
            <a:r>
              <a:rPr lang="zh-CN" altLang="en-US" sz="1600" dirty="0"/>
              <a:t> 槽位型号，</a:t>
            </a:r>
            <a:r>
              <a:rPr lang="en-US" altLang="zh-CN" sz="1600" dirty="0"/>
              <a:t>7:1</a:t>
            </a:r>
            <a:r>
              <a:rPr lang="zh-CN" altLang="en-US" sz="1600" dirty="0"/>
              <a:t> 收敛接入 </a:t>
            </a:r>
            <a:r>
              <a:rPr lang="en-US" altLang="zh-CN" sz="1600" dirty="0"/>
              <a:t>8</a:t>
            </a:r>
            <a:r>
              <a:rPr lang="zh-CN" altLang="en-US" sz="1600" dirty="0"/>
              <a:t> 个 </a:t>
            </a:r>
            <a:r>
              <a:rPr lang="en" altLang="zh-CN" sz="1600" dirty="0"/>
              <a:t>PoD</a:t>
            </a:r>
            <a:r>
              <a:rPr lang="zh-CN" altLang="en" sz="1600" dirty="0"/>
              <a:t>，</a:t>
            </a:r>
            <a:r>
              <a:rPr lang="zh-CN" altLang="en-US" sz="1600" dirty="0"/>
              <a:t>构建 </a:t>
            </a:r>
            <a:r>
              <a:rPr lang="en-US" altLang="zh-CN" sz="1600" dirty="0"/>
              <a:t>24</a:t>
            </a:r>
            <a:r>
              <a:rPr lang="en" altLang="zh-CN" sz="1600" dirty="0"/>
              <a:t>K</a:t>
            </a:r>
            <a:r>
              <a:rPr lang="zh-CN" altLang="en-US" sz="1600" dirty="0"/>
              <a:t> </a:t>
            </a:r>
            <a:r>
              <a:rPr lang="en-US" altLang="zh-CN" sz="1600" dirty="0"/>
              <a:t>GPU</a:t>
            </a:r>
            <a:r>
              <a:rPr lang="zh-CN" altLang="en-US" sz="1600" dirty="0"/>
              <a:t> 集群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A35AAA-164C-05C3-812B-1F9D2FB2F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510" y="3270263"/>
            <a:ext cx="6697742" cy="3084817"/>
          </a:xfrm>
          <a:prstGeom prst="roundRect">
            <a:avLst>
              <a:gd name="adj" fmla="val 625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69899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B55308D-A9DE-5847-C38D-BF72AEC62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Meta</a:t>
            </a:r>
            <a:r>
              <a:rPr lang="zh-CN" altLang="en-US" dirty="0"/>
              <a:t> </a:t>
            </a:r>
            <a:r>
              <a:rPr lang="en-US" altLang="zh-CN" dirty="0"/>
              <a:t>32K</a:t>
            </a:r>
            <a:r>
              <a:rPr lang="zh-CN" altLang="en-US" dirty="0"/>
              <a:t> </a:t>
            </a:r>
            <a:r>
              <a:rPr lang="en-US" altLang="zh-CN" dirty="0"/>
              <a:t>GPU</a:t>
            </a:r>
            <a:r>
              <a:rPr lang="zh-CN" altLang="en-US" dirty="0"/>
              <a:t> 组网洞察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D44D71-60D8-D342-8F4F-A84233A749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1800" dirty="0"/>
              <a:t>节点间单轨，三层组网架构 </a:t>
            </a:r>
            <a:r>
              <a:rPr lang="en" altLang="zh-CN" sz="1800" dirty="0"/>
              <a:t>RoCE</a:t>
            </a:r>
            <a:r>
              <a:rPr lang="zh-CN" altLang="en-US" sz="1800" dirty="0"/>
              <a:t> 网络互联：</a:t>
            </a:r>
          </a:p>
          <a:p>
            <a:pPr marL="582006" lvl="1" indent="-342900">
              <a:buFont typeface="+mj-lt"/>
              <a:buAutoNum type="arabicPeriod"/>
            </a:pPr>
            <a:r>
              <a:rPr lang="en" altLang="zh-CN" sz="1600" dirty="0"/>
              <a:t>L1</a:t>
            </a:r>
            <a:r>
              <a:rPr lang="zh-CN" altLang="en-US" sz="1600" dirty="0"/>
              <a:t> </a:t>
            </a:r>
            <a:r>
              <a:rPr lang="en" altLang="zh-CN" sz="1600" dirty="0"/>
              <a:t>Minipack2</a:t>
            </a:r>
            <a:r>
              <a:rPr lang="zh-CN" altLang="en" sz="1600" dirty="0"/>
              <a:t>：</a:t>
            </a:r>
            <a:r>
              <a:rPr lang="zh-CN" altLang="en-US" sz="1600" dirty="0"/>
              <a:t>基于</a:t>
            </a:r>
            <a:r>
              <a:rPr lang="en" altLang="zh-CN" sz="1600" dirty="0"/>
              <a:t>TH4</a:t>
            </a:r>
            <a:r>
              <a:rPr lang="zh-CN" altLang="en-US" sz="1600" dirty="0"/>
              <a:t>构建，单接口板 </a:t>
            </a:r>
            <a:r>
              <a:rPr lang="en-US" altLang="zh-CN" sz="1600" dirty="0"/>
              <a:t>16*200</a:t>
            </a:r>
            <a:r>
              <a:rPr lang="en" altLang="zh-CN" sz="1600" dirty="0"/>
              <a:t>G/8*400G</a:t>
            </a:r>
            <a:r>
              <a:rPr lang="zh-CN" altLang="en" sz="1600" dirty="0"/>
              <a:t>，</a:t>
            </a:r>
            <a:r>
              <a:rPr lang="zh-CN" altLang="en-US" sz="1600" dirty="0"/>
              <a:t>最大 </a:t>
            </a:r>
            <a:r>
              <a:rPr lang="en-US" altLang="zh-CN" sz="1600" dirty="0"/>
              <a:t>8</a:t>
            </a:r>
            <a:r>
              <a:rPr lang="zh-CN" altLang="en-US" sz="1600" dirty="0"/>
              <a:t> 个接口板两种接入方案，接多框 </a:t>
            </a:r>
            <a:r>
              <a:rPr lang="en" altLang="zh-CN" sz="1600" dirty="0"/>
              <a:t>H100</a:t>
            </a:r>
            <a:endParaRPr lang="en-US" altLang="zh-CN" sz="1600" dirty="0"/>
          </a:p>
          <a:p>
            <a:pPr marL="582006" lvl="1" indent="-342900">
              <a:buFont typeface="+mj-lt"/>
              <a:buAutoNum type="arabicPeriod"/>
            </a:pPr>
            <a:r>
              <a:rPr lang="en" altLang="zh-CN" sz="1600" dirty="0"/>
              <a:t>L2</a:t>
            </a:r>
            <a:r>
              <a:rPr lang="zh-CN" altLang="en-US" sz="1600" dirty="0"/>
              <a:t> </a:t>
            </a:r>
            <a:r>
              <a:rPr lang="en" altLang="zh-CN" sz="1600" dirty="0"/>
              <a:t>Arista 7800</a:t>
            </a:r>
            <a:r>
              <a:rPr lang="zh-CN" altLang="en" sz="1600" dirty="0"/>
              <a:t>：</a:t>
            </a:r>
            <a:r>
              <a:rPr lang="zh-CN" altLang="en-US" sz="1600" dirty="0"/>
              <a:t>单接口板 </a:t>
            </a:r>
            <a:r>
              <a:rPr lang="en-US" altLang="zh-CN" sz="1600" dirty="0"/>
              <a:t>36</a:t>
            </a:r>
            <a:r>
              <a:rPr lang="zh-CN" altLang="en-US" sz="1600" dirty="0"/>
              <a:t> 个 </a:t>
            </a:r>
            <a:r>
              <a:rPr lang="en-US" altLang="zh-CN" sz="1600" dirty="0"/>
              <a:t>400</a:t>
            </a:r>
            <a:r>
              <a:rPr lang="en" altLang="zh-CN" sz="1600" dirty="0"/>
              <a:t>G</a:t>
            </a:r>
            <a:r>
              <a:rPr lang="zh-CN" altLang="en-US" sz="1600" dirty="0"/>
              <a:t>，选择 </a:t>
            </a:r>
            <a:r>
              <a:rPr lang="en-US" altLang="zh-CN" sz="1600" dirty="0"/>
              <a:t>8</a:t>
            </a:r>
            <a:r>
              <a:rPr lang="zh-CN" altLang="en-US" sz="1600" dirty="0"/>
              <a:t> 槽位型号接入 </a:t>
            </a:r>
            <a:r>
              <a:rPr lang="en-US" altLang="zh-CN" sz="1600" dirty="0"/>
              <a:t>192</a:t>
            </a:r>
            <a:r>
              <a:rPr lang="en" altLang="zh-CN" sz="1600" dirty="0"/>
              <a:t>Rack</a:t>
            </a:r>
            <a:r>
              <a:rPr lang="zh-CN" altLang="en-US" sz="1600" dirty="0"/>
              <a:t>（</a:t>
            </a:r>
            <a:r>
              <a:rPr lang="en" altLang="zh-CN" sz="1600" dirty="0"/>
              <a:t>3072</a:t>
            </a:r>
            <a:r>
              <a:rPr lang="zh-CN" altLang="en-US" sz="1600" dirty="0"/>
              <a:t>张</a:t>
            </a:r>
            <a:r>
              <a:rPr lang="en" altLang="zh-CN" sz="1600" dirty="0"/>
              <a:t>GPU</a:t>
            </a:r>
            <a:r>
              <a:rPr lang="zh-CN" altLang="en-US" sz="1600" dirty="0"/>
              <a:t>）</a:t>
            </a:r>
            <a:r>
              <a:rPr lang="zh-CN" altLang="en" sz="1600" dirty="0"/>
              <a:t>，</a:t>
            </a:r>
            <a:r>
              <a:rPr lang="zh-CN" altLang="en-US" sz="1600" dirty="0"/>
              <a:t>构建无收敛 </a:t>
            </a:r>
            <a:r>
              <a:rPr lang="en" altLang="zh-CN" sz="1600" dirty="0"/>
              <a:t>PoD</a:t>
            </a:r>
          </a:p>
          <a:p>
            <a:pPr marL="582006" lvl="1" indent="-342900">
              <a:buFont typeface="+mj-lt"/>
              <a:buAutoNum type="arabicPeriod"/>
            </a:pPr>
            <a:r>
              <a:rPr lang="en" altLang="zh-CN" sz="1600" dirty="0"/>
              <a:t>L3</a:t>
            </a:r>
            <a:r>
              <a:rPr lang="zh-CN" altLang="en-US" sz="1600" dirty="0"/>
              <a:t> </a:t>
            </a:r>
            <a:r>
              <a:rPr lang="en" altLang="zh-CN" sz="1600" dirty="0"/>
              <a:t>Arista 7800</a:t>
            </a:r>
            <a:r>
              <a:rPr lang="zh-CN" altLang="en" sz="1600" dirty="0"/>
              <a:t>：</a:t>
            </a:r>
            <a:r>
              <a:rPr lang="zh-CN" altLang="en-US" sz="1600" dirty="0"/>
              <a:t>选择 </a:t>
            </a:r>
            <a:r>
              <a:rPr lang="en-US" altLang="zh-CN" sz="1600" dirty="0"/>
              <a:t>8</a:t>
            </a:r>
            <a:r>
              <a:rPr lang="zh-CN" altLang="en-US" sz="1600" dirty="0"/>
              <a:t> 槽位型号，</a:t>
            </a:r>
            <a:r>
              <a:rPr lang="en-US" altLang="zh-CN" sz="1600" dirty="0"/>
              <a:t>7:1</a:t>
            </a:r>
            <a:r>
              <a:rPr lang="zh-CN" altLang="en-US" sz="1600" dirty="0"/>
              <a:t> 收敛接入 </a:t>
            </a:r>
            <a:r>
              <a:rPr lang="en-US" altLang="zh-CN" sz="1600" dirty="0"/>
              <a:t>8</a:t>
            </a:r>
            <a:r>
              <a:rPr lang="zh-CN" altLang="en-US" sz="1600" dirty="0"/>
              <a:t> 个 </a:t>
            </a:r>
            <a:r>
              <a:rPr lang="en" altLang="zh-CN" sz="1600" dirty="0"/>
              <a:t>PoD</a:t>
            </a:r>
            <a:r>
              <a:rPr lang="zh-CN" altLang="en" sz="1600" dirty="0"/>
              <a:t>，</a:t>
            </a:r>
            <a:r>
              <a:rPr lang="zh-CN" altLang="en-US" sz="1600" dirty="0"/>
              <a:t>构建 </a:t>
            </a:r>
            <a:r>
              <a:rPr lang="en-US" altLang="zh-CN" sz="1600" dirty="0"/>
              <a:t>24</a:t>
            </a:r>
            <a:r>
              <a:rPr lang="en" altLang="zh-CN" sz="1600" dirty="0"/>
              <a:t>K</a:t>
            </a:r>
            <a:r>
              <a:rPr lang="zh-CN" altLang="en-US" sz="1600" dirty="0"/>
              <a:t> </a:t>
            </a:r>
            <a:r>
              <a:rPr lang="en-US" altLang="zh-CN" sz="1600" dirty="0"/>
              <a:t>GPU</a:t>
            </a:r>
            <a:r>
              <a:rPr lang="zh-CN" altLang="en-US" sz="1600" dirty="0"/>
              <a:t> 集群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404EF6C-349B-29A0-CD00-47A0EEFD3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461" y="3207239"/>
            <a:ext cx="4348993" cy="316290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2B2D97A-161C-0BE6-29A7-8876A360C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232" y="3195378"/>
            <a:ext cx="4348994" cy="3186626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1EF617F1-22E4-4297-2973-8A6DB0023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9" t="8160" r="43656" b="7065"/>
          <a:stretch/>
        </p:blipFill>
        <p:spPr bwMode="auto">
          <a:xfrm>
            <a:off x="411164" y="3234939"/>
            <a:ext cx="2183181" cy="3125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BD8E949-E248-55B7-A768-51F164EFBD82}"/>
              </a:ext>
            </a:extLst>
          </p:cNvPr>
          <p:cNvSpPr txBox="1"/>
          <p:nvPr/>
        </p:nvSpPr>
        <p:spPr>
          <a:xfrm>
            <a:off x="730564" y="6211021"/>
            <a:ext cx="1544380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</a:pPr>
            <a:r>
              <a:rPr lang="en-US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Server</a:t>
            </a:r>
            <a:endParaRPr lang="zh-CN" altLang="en-US" sz="20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3293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9044798-0985-5172-6FAE-955D537A7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Question</a:t>
            </a:r>
            <a:r>
              <a:rPr lang="zh-CN" altLang="en-US" dirty="0"/>
              <a:t>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12622DE-D28B-E049-7E40-1DB3B9B09F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sz="2400" dirty="0"/>
              <a:t>AI </a:t>
            </a:r>
            <a:r>
              <a:rPr lang="zh-CN" altLang="en-US" sz="2400" dirty="0"/>
              <a:t>集群的组网方式，为什么不直接抄 </a:t>
            </a:r>
            <a:r>
              <a:rPr lang="en-US" altLang="zh-CN" sz="2400" dirty="0"/>
              <a:t>HPC </a:t>
            </a:r>
            <a:r>
              <a:rPr lang="zh-CN" altLang="en-US" sz="2400" dirty="0"/>
              <a:t>的？要不全都是用胖树结构，要不全都在抄英伟达的组网方案？</a:t>
            </a:r>
          </a:p>
        </p:txBody>
      </p:sp>
    </p:spTree>
    <p:extLst>
      <p:ext uri="{BB962C8B-B14F-4D97-AF65-F5344CB8AC3E}">
        <p14:creationId xmlns:p14="http://schemas.microsoft.com/office/powerpoint/2010/main" val="873688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723C9D32-0240-8EEF-B086-42210D352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Meta</a:t>
            </a:r>
            <a:r>
              <a:rPr lang="zh-CN" altLang="en-US" dirty="0"/>
              <a:t> </a:t>
            </a:r>
            <a:r>
              <a:rPr lang="en-US" altLang="zh-CN" dirty="0"/>
              <a:t>32K</a:t>
            </a:r>
            <a:r>
              <a:rPr lang="zh-CN" altLang="en-US" dirty="0"/>
              <a:t> </a:t>
            </a:r>
            <a:r>
              <a:rPr lang="en-US" altLang="zh-CN" dirty="0"/>
              <a:t>GPU</a:t>
            </a:r>
            <a:r>
              <a:rPr lang="zh-CN" altLang="en-US" dirty="0"/>
              <a:t> 组网洞察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535D703-CE6B-2EA0-4269-7102131710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32K</a:t>
            </a:r>
            <a:r>
              <a:rPr lang="zh-CN" altLang="en-US" dirty="0"/>
              <a:t> 集群，实际训练 </a:t>
            </a:r>
            <a:r>
              <a:rPr lang="en" altLang="zh-CN" dirty="0"/>
              <a:t>LLama3</a:t>
            </a:r>
            <a:r>
              <a:rPr lang="zh-CN" altLang="en-US" dirty="0"/>
              <a:t> 只用了</a:t>
            </a:r>
            <a:r>
              <a:rPr lang="en-US" altLang="zh-CN" dirty="0"/>
              <a:t>24</a:t>
            </a:r>
            <a:r>
              <a:rPr lang="en" altLang="zh-CN" dirty="0"/>
              <a:t>K</a:t>
            </a:r>
            <a:r>
              <a:rPr lang="zh-CN" altLang="en-US" dirty="0"/>
              <a:t>，</a:t>
            </a:r>
            <a:r>
              <a:rPr lang="en-US" altLang="zh-CN" dirty="0"/>
              <a:t>8</a:t>
            </a:r>
            <a:r>
              <a:rPr lang="en" altLang="zh-CN" dirty="0"/>
              <a:t> </a:t>
            </a:r>
            <a:r>
              <a:rPr lang="zh-CN" altLang="en" dirty="0"/>
              <a:t>个</a:t>
            </a:r>
            <a:r>
              <a:rPr lang="en-US" altLang="zh-CN" dirty="0"/>
              <a:t> PoD</a:t>
            </a:r>
            <a:r>
              <a:rPr lang="zh-CN" altLang="en-US" dirty="0"/>
              <a:t>，每</a:t>
            </a:r>
            <a:r>
              <a:rPr lang="en" altLang="zh-CN" dirty="0"/>
              <a:t>Pod</a:t>
            </a:r>
            <a:r>
              <a:rPr lang="zh-CN" altLang="en-US" dirty="0"/>
              <a:t> </a:t>
            </a:r>
            <a:r>
              <a:rPr lang="en-US" altLang="zh-CN" dirty="0"/>
              <a:t>252</a:t>
            </a:r>
            <a:r>
              <a:rPr lang="zh-CN" altLang="en-US" dirty="0"/>
              <a:t> 计算框只用</a:t>
            </a:r>
            <a:r>
              <a:rPr lang="en-US" altLang="zh-CN" dirty="0"/>
              <a:t>192</a:t>
            </a:r>
            <a:r>
              <a:rPr lang="zh-CN" altLang="en-US" dirty="0"/>
              <a:t>个</a:t>
            </a:r>
            <a:endParaRPr lang="en-US" altLang="zh-CN" dirty="0"/>
          </a:p>
          <a:p>
            <a:r>
              <a:rPr lang="en" altLang="zh-CN" dirty="0"/>
              <a:t>minipack2</a:t>
            </a:r>
            <a:r>
              <a:rPr lang="zh-CN" altLang="en-US" dirty="0"/>
              <a:t> 只接入 </a:t>
            </a:r>
            <a:r>
              <a:rPr lang="en-US" altLang="zh-CN" dirty="0"/>
              <a:t>16</a:t>
            </a:r>
            <a:r>
              <a:rPr lang="zh-CN" altLang="en-US" dirty="0"/>
              <a:t> 张卡，每个 </a:t>
            </a:r>
            <a:r>
              <a:rPr lang="en" altLang="zh-CN" dirty="0"/>
              <a:t>L1</a:t>
            </a:r>
            <a:r>
              <a:rPr lang="zh-CN" altLang="en-US" dirty="0"/>
              <a:t> 上行接入 </a:t>
            </a:r>
            <a:r>
              <a:rPr lang="en-US" altLang="zh-CN" dirty="0"/>
              <a:t>18</a:t>
            </a:r>
            <a:r>
              <a:rPr lang="zh-CN" altLang="en-US" dirty="0"/>
              <a:t> 个 </a:t>
            </a:r>
            <a:r>
              <a:rPr lang="en" altLang="zh-CN" dirty="0"/>
              <a:t>L2</a:t>
            </a:r>
            <a:r>
              <a:rPr lang="zh-CN" altLang="en-US" dirty="0"/>
              <a:t>，</a:t>
            </a:r>
            <a:r>
              <a:rPr lang="en" altLang="zh-CN" dirty="0"/>
              <a:t>L3</a:t>
            </a:r>
            <a:r>
              <a:rPr lang="zh-CN" altLang="en-US" dirty="0"/>
              <a:t> 接入 </a:t>
            </a:r>
            <a:r>
              <a:rPr lang="en-US" altLang="zh-CN" dirty="0"/>
              <a:t>8</a:t>
            </a:r>
            <a:r>
              <a:rPr lang="zh-CN" altLang="en-US" dirty="0"/>
              <a:t> </a:t>
            </a:r>
            <a:r>
              <a:rPr lang="en" altLang="zh-CN" dirty="0"/>
              <a:t>PoD</a:t>
            </a:r>
          </a:p>
          <a:p>
            <a:r>
              <a:rPr lang="zh-CN" altLang="en-US" dirty="0"/>
              <a:t>好处：成本降低；坏处：跨框复用 </a:t>
            </a:r>
            <a:r>
              <a:rPr lang="en" altLang="zh-CN" dirty="0"/>
              <a:t>L1</a:t>
            </a:r>
            <a:r>
              <a:rPr lang="zh-CN" altLang="en" dirty="0"/>
              <a:t>，</a:t>
            </a:r>
            <a:r>
              <a:rPr lang="zh-CN" altLang="en-US" dirty="0"/>
              <a:t>连接复杂度增加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7278251-E244-685C-AD2C-5A2AE22E0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461" y="3026483"/>
            <a:ext cx="4348993" cy="316290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E11C274-1DD0-9938-B5DF-A72614D93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232" y="3014622"/>
            <a:ext cx="4348994" cy="3186626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7726D3DC-03EA-E494-6ED2-BE19AA10FD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9" t="8160" r="43656" b="7065"/>
          <a:stretch/>
        </p:blipFill>
        <p:spPr bwMode="auto">
          <a:xfrm>
            <a:off x="411164" y="3054183"/>
            <a:ext cx="2183181" cy="3125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CBF4A6D1-2B9B-6DF6-BAB5-ED5D4E3B5840}"/>
              </a:ext>
            </a:extLst>
          </p:cNvPr>
          <p:cNvSpPr txBox="1"/>
          <p:nvPr/>
        </p:nvSpPr>
        <p:spPr>
          <a:xfrm>
            <a:off x="730564" y="6030265"/>
            <a:ext cx="1544380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</a:pPr>
            <a:r>
              <a:rPr lang="en-US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Server</a:t>
            </a:r>
            <a:endParaRPr lang="zh-CN" altLang="en-US" sz="20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0058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DA400846-208B-F34B-A9E2-1A2D0588B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Meta</a:t>
            </a:r>
            <a:r>
              <a:rPr lang="zh-CN" altLang="en-US" dirty="0"/>
              <a:t> </a:t>
            </a:r>
            <a:r>
              <a:rPr lang="en-US" altLang="zh-CN" dirty="0"/>
              <a:t>32K</a:t>
            </a:r>
            <a:r>
              <a:rPr lang="zh-CN" altLang="en-US" dirty="0"/>
              <a:t> </a:t>
            </a:r>
            <a:r>
              <a:rPr lang="en-US" altLang="zh-CN" dirty="0"/>
              <a:t>GPU</a:t>
            </a:r>
            <a:r>
              <a:rPr lang="zh-CN" altLang="en-US" dirty="0"/>
              <a:t> 组网拥塞控制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CB0258B-C2D6-01BC-F8DF-FA7C9982B8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最初采用传统 </a:t>
            </a:r>
            <a:r>
              <a:rPr lang="en" altLang="zh-CN" dirty="0"/>
              <a:t>DCQCN</a:t>
            </a:r>
            <a:r>
              <a:rPr lang="zh-CN" altLang="en-US" dirty="0"/>
              <a:t> 来进行拥塞控制，发现 </a:t>
            </a:r>
            <a:r>
              <a:rPr lang="en-US" altLang="zh-CN" dirty="0"/>
              <a:t>400</a:t>
            </a:r>
            <a:r>
              <a:rPr lang="en" altLang="zh-CN" dirty="0"/>
              <a:t>Gbps </a:t>
            </a:r>
            <a:r>
              <a:rPr lang="zh-CN" altLang="en-US" dirty="0"/>
              <a:t>网络上效果不佳。</a:t>
            </a:r>
            <a:endParaRPr lang="en-US" altLang="zh-CN" dirty="0"/>
          </a:p>
          <a:p>
            <a:r>
              <a:rPr lang="en" altLang="zh-CN" dirty="0"/>
              <a:t>Spine</a:t>
            </a:r>
            <a:r>
              <a:rPr lang="zh-CN" altLang="en-US" dirty="0"/>
              <a:t> 交换机使用 </a:t>
            </a:r>
            <a:r>
              <a:rPr lang="en" altLang="zh-CN" dirty="0"/>
              <a:t>Deep-buffer</a:t>
            </a:r>
            <a:r>
              <a:rPr lang="zh-CN" altLang="en-US" dirty="0"/>
              <a:t> 利用 </a:t>
            </a:r>
            <a:r>
              <a:rPr lang="en" altLang="zh-CN" dirty="0"/>
              <a:t>HBM </a:t>
            </a:r>
            <a:r>
              <a:rPr lang="zh-CN" altLang="en-US" dirty="0"/>
              <a:t>来维持多个传输通道作为传输缓冲区，应对集合通信引起瞬时拥塞。</a:t>
            </a:r>
          </a:p>
          <a:p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A3E31B9-439B-DF32-5FA2-C6AC855E9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651" y="2890239"/>
            <a:ext cx="7221459" cy="359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81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09FF1B-3A09-5A41-18BB-BAF39F699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Meta</a:t>
            </a:r>
            <a:r>
              <a:rPr lang="zh-CN" altLang="en-US" dirty="0"/>
              <a:t> </a:t>
            </a:r>
            <a:r>
              <a:rPr lang="en-US" altLang="zh-CN" dirty="0"/>
              <a:t>32K</a:t>
            </a:r>
            <a:r>
              <a:rPr lang="zh-CN" altLang="en-US" dirty="0"/>
              <a:t> </a:t>
            </a:r>
            <a:r>
              <a:rPr lang="en-US" altLang="zh-CN" dirty="0"/>
              <a:t>GPU</a:t>
            </a:r>
            <a:r>
              <a:rPr lang="zh-CN" altLang="en-US" dirty="0"/>
              <a:t> 组网洞察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21A25CB-6B5E-A8BB-36B9-49D8A950DC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集合通信基于 </a:t>
            </a:r>
            <a:r>
              <a:rPr lang="en" altLang="zh-CN" dirty="0"/>
              <a:t>NCCL</a:t>
            </a:r>
            <a:r>
              <a:rPr lang="zh-CN" altLang="en-US" dirty="0"/>
              <a:t> 库的分支 </a:t>
            </a:r>
            <a:r>
              <a:rPr lang="en" altLang="zh-CN" dirty="0"/>
              <a:t>NCCLX</a:t>
            </a:r>
            <a:r>
              <a:rPr lang="zh-CN" altLang="en" dirty="0"/>
              <a:t>，</a:t>
            </a:r>
            <a:r>
              <a:rPr lang="zh-CN" altLang="en-US" dirty="0"/>
              <a:t>针对大时延网络提高性能；</a:t>
            </a:r>
          </a:p>
          <a:p>
            <a:r>
              <a:rPr lang="zh-CN" altLang="en-US" dirty="0"/>
              <a:t>﻿﻿基于拓扑优化并行化配置 </a:t>
            </a:r>
            <a:r>
              <a:rPr lang="en" altLang="zh-CN" dirty="0"/>
              <a:t>TP/CP/PP/DP</a:t>
            </a:r>
            <a:r>
              <a:rPr lang="zh-CN" altLang="en-US" dirty="0"/>
              <a:t>，</a:t>
            </a:r>
            <a:r>
              <a:rPr lang="en" altLang="zh-CN" dirty="0"/>
              <a:t>PyTorch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" altLang="zh-CN" dirty="0"/>
              <a:t>NCCLX</a:t>
            </a:r>
            <a:r>
              <a:rPr lang="zh-CN" altLang="en-US" dirty="0"/>
              <a:t> 强关联，快速异常检测和定位；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F18608B-C458-0E48-A228-208A0BF8D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651" y="2756030"/>
            <a:ext cx="7221459" cy="359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648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FAD73D-8121-C510-1637-F67B8003C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Meta</a:t>
            </a:r>
            <a:r>
              <a:rPr lang="zh-CN" altLang="en-US" dirty="0"/>
              <a:t>洞察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212CE3-7306-DE10-7E46-C07EC98566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meta</a:t>
            </a:r>
            <a:r>
              <a:rPr lang="zh-CN" altLang="en-US" dirty="0"/>
              <a:t> 在 </a:t>
            </a:r>
            <a:r>
              <a:rPr lang="en" altLang="zh-CN" dirty="0"/>
              <a:t>ai-hardware-summit</a:t>
            </a:r>
            <a:r>
              <a:rPr lang="zh-CN" altLang="en-US" dirty="0"/>
              <a:t>（</a:t>
            </a:r>
            <a:r>
              <a:rPr lang="en" altLang="zh-CN" dirty="0"/>
              <a:t>2024/05</a:t>
            </a:r>
            <a:r>
              <a:rPr lang="zh-CN" altLang="en-US" dirty="0"/>
              <a:t>）认为后续方向：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en" altLang="zh-CN" dirty="0"/>
              <a:t>Scale-up</a:t>
            </a:r>
            <a:r>
              <a:rPr lang="zh-CN" altLang="en-US" dirty="0"/>
              <a:t> 会扩大到节点</a:t>
            </a:r>
          </a:p>
          <a:p>
            <a:pPr marL="582006" lvl="1" indent="-342900">
              <a:buFont typeface="+mj-lt"/>
              <a:buAutoNum type="arabicPeriod"/>
            </a:pPr>
            <a:r>
              <a:rPr lang="en" altLang="zh-CN" dirty="0"/>
              <a:t>Scale-up</a:t>
            </a:r>
            <a:r>
              <a:rPr lang="zh-CN" altLang="en-US" dirty="0"/>
              <a:t> 会跟 </a:t>
            </a:r>
            <a:r>
              <a:rPr lang="en" altLang="zh-CN" dirty="0"/>
              <a:t>Scale-out</a:t>
            </a:r>
            <a:r>
              <a:rPr lang="zh-CN" altLang="en-US" dirty="0"/>
              <a:t> 二网合</a:t>
            </a:r>
          </a:p>
          <a:p>
            <a:pPr marL="582006" lvl="1" indent="-342900">
              <a:buFont typeface="+mj-lt"/>
              <a:buAutoNum type="arabicPeriod"/>
            </a:pPr>
            <a:r>
              <a:rPr lang="en" altLang="zh-CN" dirty="0"/>
              <a:t>Scale-up</a:t>
            </a:r>
            <a:r>
              <a:rPr lang="zh-CN" altLang="en-US" dirty="0"/>
              <a:t> 互访带宽是 </a:t>
            </a:r>
            <a:r>
              <a:rPr lang="en" altLang="zh-CN" dirty="0"/>
              <a:t>scale-out</a:t>
            </a:r>
            <a:r>
              <a:rPr lang="zh-CN" altLang="en-US" dirty="0"/>
              <a:t> 或 </a:t>
            </a:r>
            <a:r>
              <a:rPr lang="en-US" altLang="zh-CN" dirty="0"/>
              <a:t>10</a:t>
            </a:r>
            <a:r>
              <a:rPr lang="zh-CN" altLang="en-US" dirty="0"/>
              <a:t> 倍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5230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7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中国</a:t>
            </a:r>
            <a:endParaRPr lang="en-US" altLang="zh-CN" dirty="0"/>
          </a:p>
          <a:p>
            <a:r>
              <a:rPr lang="en-US" altLang="zh-CN" dirty="0"/>
              <a:t>AI</a:t>
            </a:r>
            <a:r>
              <a:rPr lang="zh-CN" altLang="en-US" dirty="0"/>
              <a:t> 集群组网</a:t>
            </a:r>
          </a:p>
        </p:txBody>
      </p:sp>
    </p:spTree>
    <p:extLst>
      <p:ext uri="{BB962C8B-B14F-4D97-AF65-F5344CB8AC3E}">
        <p14:creationId xmlns:p14="http://schemas.microsoft.com/office/powerpoint/2010/main" val="18948192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67DE88-76B3-ABC6-3139-3A3388FC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腾讯、百度、字节：三层盒式交换机，无收敛 </a:t>
            </a:r>
            <a:r>
              <a:rPr lang="en" altLang="zh-CN" dirty="0"/>
              <a:t>Clos</a:t>
            </a:r>
            <a:r>
              <a:rPr lang="zh-CN" altLang="en-US" dirty="0"/>
              <a:t> 组网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6E47BF-6243-BDCB-3451-9ADA4EC500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1800" dirty="0"/>
              <a:t>均采用无收敛 </a:t>
            </a:r>
            <a:r>
              <a:rPr lang="en" altLang="zh-CN" sz="1800" dirty="0"/>
              <a:t>Clos</a:t>
            </a:r>
            <a:r>
              <a:rPr lang="zh-CN" altLang="en-US" sz="1800" dirty="0"/>
              <a:t> 组网：每 </a:t>
            </a:r>
            <a:r>
              <a:rPr lang="en" altLang="zh-CN" sz="1800" dirty="0"/>
              <a:t>server 8</a:t>
            </a:r>
            <a:r>
              <a:rPr lang="zh-CN" altLang="en-US" sz="1800" dirty="0"/>
              <a:t> 卡 </a:t>
            </a:r>
            <a:r>
              <a:rPr lang="en-US" altLang="zh-CN" sz="1800" dirty="0"/>
              <a:t>8</a:t>
            </a:r>
            <a:r>
              <a:rPr lang="zh-CN" altLang="en-US" sz="1800" dirty="0"/>
              <a:t> 轨道接入</a:t>
            </a:r>
            <a:endParaRPr lang="en-US" altLang="zh-CN" sz="1800" dirty="0"/>
          </a:p>
          <a:p>
            <a:r>
              <a:rPr lang="zh-CN" altLang="en-US" sz="1800" dirty="0"/>
              <a:t>差异点：交换机转发容量和每卡接入带宽</a:t>
            </a:r>
          </a:p>
          <a:p>
            <a:r>
              <a:rPr lang="en-US" altLang="zh-CN" sz="1800" dirty="0"/>
              <a:t>PS</a:t>
            </a:r>
            <a:r>
              <a:rPr lang="zh-CN" altLang="en-US" sz="1800" dirty="0"/>
              <a:t>：百度认为网络成本在集群整体里相对较小比例，通过无收敛冗余设计带来性能增益优于成本提升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A82CB9-536D-BC62-2DC0-E00D76FD0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36" y="2919846"/>
            <a:ext cx="5543745" cy="289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大规模AI 高性能网络的设计与实践">
            <a:extLst>
              <a:ext uri="{FF2B5EF4-FFF2-40B4-BE49-F238E27FC236}">
                <a16:creationId xmlns:a16="http://schemas.microsoft.com/office/drawing/2014/main" id="{4E010FD2-B59E-DBB8-FC2A-D14A44E55A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5" t="23333" r="39100" b="16667"/>
          <a:stretch/>
        </p:blipFill>
        <p:spPr bwMode="auto">
          <a:xfrm>
            <a:off x="6575804" y="2919846"/>
            <a:ext cx="4760677" cy="285208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B21DB62-488D-5F51-7A9E-202D002252DF}"/>
              </a:ext>
            </a:extLst>
          </p:cNvPr>
          <p:cNvSpPr txBox="1"/>
          <p:nvPr/>
        </p:nvSpPr>
        <p:spPr>
          <a:xfrm>
            <a:off x="2125059" y="5819796"/>
            <a:ext cx="2402897" cy="458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</a:pPr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腾讯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D995990-C44D-9C85-B774-3301A342709A}"/>
              </a:ext>
            </a:extLst>
          </p:cNvPr>
          <p:cNvSpPr txBox="1"/>
          <p:nvPr/>
        </p:nvSpPr>
        <p:spPr>
          <a:xfrm>
            <a:off x="7754693" y="5819795"/>
            <a:ext cx="2402897" cy="458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</a:pPr>
            <a:r>
              <a:rPr lang="zh-CN" altLang="en-US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百度</a:t>
            </a:r>
          </a:p>
        </p:txBody>
      </p:sp>
    </p:spTree>
    <p:extLst>
      <p:ext uri="{BB962C8B-B14F-4D97-AF65-F5344CB8AC3E}">
        <p14:creationId xmlns:p14="http://schemas.microsoft.com/office/powerpoint/2010/main" val="2478863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8D72F0-F1C2-2C89-4AA9-83BDE78D0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百度：三层盒式交换机，无收敛 </a:t>
            </a:r>
            <a:r>
              <a:rPr lang="en" altLang="zh-CN" dirty="0"/>
              <a:t>Clos</a:t>
            </a:r>
            <a:r>
              <a:rPr lang="zh-CN" altLang="en-US" dirty="0"/>
              <a:t> 组网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0DED5E-E7D7-E4D5-B584-8F1FB4C30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1800" dirty="0"/>
              <a:t>采用三层无收敛 </a:t>
            </a:r>
            <a:r>
              <a:rPr lang="en" altLang="zh-CN" sz="1800" dirty="0"/>
              <a:t>CLOS</a:t>
            </a:r>
            <a:r>
              <a:rPr lang="zh-CN" altLang="en-US" sz="1800" dirty="0"/>
              <a:t> 组网，确保网络高效可靠。</a:t>
            </a:r>
          </a:p>
          <a:p>
            <a:r>
              <a:rPr lang="zh-CN" altLang="en-US" sz="1800" dirty="0"/>
              <a:t>设计 </a:t>
            </a:r>
            <a:r>
              <a:rPr lang="en-US" altLang="zh-CN" sz="1800" dirty="0"/>
              <a:t>8</a:t>
            </a:r>
            <a:r>
              <a:rPr lang="zh-CN" altLang="en-US" sz="1800" dirty="0"/>
              <a:t> 通道硬件隔离，优化 </a:t>
            </a:r>
            <a:r>
              <a:rPr lang="en" altLang="zh-CN" sz="1800" dirty="0"/>
              <a:t>GPU</a:t>
            </a:r>
            <a:r>
              <a:rPr lang="zh-CN" altLang="en-US" sz="1800" dirty="0"/>
              <a:t> 通信效率。</a:t>
            </a:r>
          </a:p>
          <a:p>
            <a:r>
              <a:rPr lang="zh-CN" altLang="en-US" sz="1800" dirty="0"/>
              <a:t>实现 </a:t>
            </a:r>
            <a:r>
              <a:rPr lang="en-US" altLang="zh-CN" sz="1800" dirty="0"/>
              <a:t>1:1</a:t>
            </a:r>
            <a:r>
              <a:rPr lang="zh-CN" altLang="en-US" sz="1800" dirty="0"/>
              <a:t> 无阻塞带宽，避免遇到网络性能瓶颈。</a:t>
            </a:r>
          </a:p>
          <a:p>
            <a:r>
              <a:rPr lang="zh-CN" altLang="en-US" sz="1800" dirty="0"/>
              <a:t>选用自研 </a:t>
            </a:r>
            <a:r>
              <a:rPr lang="en-US" altLang="zh-CN" sz="1800" dirty="0"/>
              <a:t>51.2T</a:t>
            </a:r>
            <a:r>
              <a:rPr lang="zh-CN" altLang="en-US" sz="1800" dirty="0"/>
              <a:t> 交换芯片，支撑万卡 </a:t>
            </a:r>
            <a:r>
              <a:rPr lang="en" altLang="zh-CN" sz="1800" dirty="0"/>
              <a:t>GPU</a:t>
            </a:r>
            <a:r>
              <a:rPr lang="zh-CN" altLang="en-US" sz="1800" dirty="0"/>
              <a:t> 超大规模集群。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3D3D346-E319-8682-5105-163A7DDFA439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796089" y="3476626"/>
            <a:ext cx="4916964" cy="2882899"/>
          </a:xfrm>
          <a:prstGeom prst="rect">
            <a:avLst/>
          </a:prstGeom>
        </p:spPr>
        <p:txBody>
          <a:bodyPr anchor="ctr"/>
          <a:lstStyle/>
          <a:p>
            <a:pPr marL="239106" indent="-239106" defTabSz="1218804" fontAlgn="base" latinLnBrk="1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</a:pP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每 </a:t>
            </a:r>
            <a:r>
              <a:rPr lang="en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Server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：</a:t>
            </a:r>
            <a:r>
              <a:rPr lang="en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8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</a:t>
            </a: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GPU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，每 </a:t>
            </a: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GPU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</a:t>
            </a: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400</a:t>
            </a:r>
            <a:r>
              <a:rPr lang="en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G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接入</a:t>
            </a:r>
          </a:p>
          <a:p>
            <a:pPr marL="239106" indent="-239106" defTabSz="1218804" fontAlgn="base" latinLnBrk="1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</a:pP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毎 </a:t>
            </a:r>
            <a:r>
              <a:rPr lang="en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Group</a:t>
            </a:r>
            <a:r>
              <a:rPr lang="zh-CN" altLang="e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： </a:t>
            </a:r>
            <a:r>
              <a:rPr lang="en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64 server</a:t>
            </a:r>
            <a:r>
              <a:rPr lang="zh-CN" altLang="e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（</a:t>
            </a:r>
            <a:r>
              <a:rPr lang="en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512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</a:t>
            </a: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GPU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）</a:t>
            </a:r>
          </a:p>
          <a:p>
            <a:pPr marL="239106" indent="-239106" defTabSz="1218804" fontAlgn="base" latinLnBrk="1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</a:pP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每 </a:t>
            </a:r>
            <a:r>
              <a:rPr lang="en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Pod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：</a:t>
            </a:r>
            <a:r>
              <a:rPr lang="en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64 Group</a:t>
            </a:r>
            <a:r>
              <a:rPr lang="zh-CN" altLang="e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（</a:t>
            </a:r>
            <a:r>
              <a:rPr lang="en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32k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）</a:t>
            </a:r>
          </a:p>
          <a:p>
            <a:pPr marL="239106" indent="-239106" defTabSz="1218804" fontAlgn="base" latinLnBrk="1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</a:pP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Cluster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：</a:t>
            </a: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16 </a:t>
            </a:r>
            <a:r>
              <a:rPr lang="en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Pod</a:t>
            </a:r>
            <a:r>
              <a:rPr lang="zh-CN" altLang="e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（</a:t>
            </a:r>
            <a:r>
              <a:rPr lang="en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512k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）</a:t>
            </a:r>
          </a:p>
          <a:p>
            <a:pPr marL="239106" indent="-239106" defTabSz="1218804" fontAlgn="base" latinLnBrk="1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</a:pPr>
            <a:r>
              <a:rPr lang="en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TOR/Spine/Core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：</a:t>
            </a:r>
            <a:r>
              <a:rPr lang="en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51.2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</a:t>
            </a:r>
            <a:r>
              <a:rPr lang="en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Tbps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ADCE4A6-A334-A745-D383-6ED0172A5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79" y="3278098"/>
            <a:ext cx="6269999" cy="314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40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67DE88-76B3-ABC6-3139-3A3388FC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腾讯：三层盒式交换机，无收敛 </a:t>
            </a:r>
            <a:r>
              <a:rPr lang="en" altLang="zh-CN" dirty="0"/>
              <a:t>Clos</a:t>
            </a:r>
            <a:r>
              <a:rPr lang="zh-CN" altLang="en-US" dirty="0"/>
              <a:t> 组网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6E47BF-6243-BDCB-3451-9ADA4EC500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1800" dirty="0"/>
              <a:t>基于</a:t>
            </a:r>
            <a:r>
              <a:rPr lang="en" altLang="zh-CN" sz="1800" dirty="0"/>
              <a:t>NV GPU</a:t>
            </a:r>
            <a:r>
              <a:rPr lang="zh-CN" altLang="en-US" sz="1800" dirty="0"/>
              <a:t> </a:t>
            </a:r>
            <a:r>
              <a:rPr lang="en" altLang="zh-CN" sz="1800" dirty="0"/>
              <a:t>+</a:t>
            </a:r>
            <a:r>
              <a:rPr lang="zh-CN" altLang="en-US" sz="1800" dirty="0"/>
              <a:t> </a:t>
            </a:r>
            <a:r>
              <a:rPr lang="en" altLang="zh-CN" sz="1800" dirty="0"/>
              <a:t>Broadcom</a:t>
            </a:r>
            <a:r>
              <a:rPr lang="zh-CN" altLang="en-US" sz="1800" dirty="0"/>
              <a:t> 芯片构建十万卡集群，三层无收敛胖树，走多轨路线</a:t>
            </a:r>
            <a:endParaRPr lang="en-US" altLang="zh-CN" sz="1800" dirty="0"/>
          </a:p>
          <a:p>
            <a:r>
              <a:rPr lang="zh-CN" altLang="en-US" sz="1800" dirty="0"/>
              <a:t>节点内 </a:t>
            </a:r>
            <a:r>
              <a:rPr lang="en" altLang="zh-CN" sz="1800" dirty="0"/>
              <a:t>NVLink</a:t>
            </a:r>
            <a:r>
              <a:rPr lang="zh-CN" altLang="en-US" sz="1800" dirty="0"/>
              <a:t> 平面互联：节点内 </a:t>
            </a:r>
            <a:r>
              <a:rPr lang="en-US" altLang="zh-CN" sz="1800" dirty="0"/>
              <a:t>8</a:t>
            </a:r>
            <a:r>
              <a:rPr lang="zh-CN" altLang="en-US" sz="1800" dirty="0"/>
              <a:t> 张 </a:t>
            </a:r>
            <a:r>
              <a:rPr lang="en-US" altLang="zh-CN" sz="1800" dirty="0"/>
              <a:t>GPU</a:t>
            </a:r>
            <a:r>
              <a:rPr lang="zh-CN" altLang="en-US" sz="1800" dirty="0"/>
              <a:t> </a:t>
            </a:r>
            <a:r>
              <a:rPr lang="en-US" altLang="zh-CN" sz="1800" dirty="0"/>
              <a:t>4</a:t>
            </a:r>
            <a:r>
              <a:rPr lang="zh-CN" altLang="en-US" sz="1800" dirty="0"/>
              <a:t> 个 </a:t>
            </a:r>
            <a:r>
              <a:rPr lang="en" altLang="zh-CN" sz="1800" dirty="0"/>
              <a:t>Nvsiwtch3</a:t>
            </a:r>
            <a:r>
              <a:rPr lang="zh-CN" altLang="en-US" sz="1800" dirty="0"/>
              <a:t> 实现 </a:t>
            </a:r>
            <a:r>
              <a:rPr lang="en-US" altLang="zh-CN" sz="1800" dirty="0"/>
              <a:t>18</a:t>
            </a:r>
            <a:r>
              <a:rPr lang="zh-CN" altLang="en-US" sz="1800" dirty="0"/>
              <a:t> 个端口 </a:t>
            </a:r>
            <a:r>
              <a:rPr lang="en" altLang="zh-CN" sz="1800" dirty="0"/>
              <a:t>clos</a:t>
            </a:r>
            <a:r>
              <a:rPr lang="zh-CN" altLang="en-US" sz="1800" dirty="0"/>
              <a:t> 全互联</a:t>
            </a:r>
            <a:endParaRPr lang="en-US" altLang="zh-CN" sz="1800" dirty="0"/>
          </a:p>
          <a:p>
            <a:r>
              <a:rPr lang="zh-CN" altLang="en-US" sz="1800" dirty="0"/>
              <a:t>节点间多轨架构：三层组网架构的无收敛 </a:t>
            </a:r>
            <a:r>
              <a:rPr lang="en" altLang="zh-CN" sz="1800" dirty="0"/>
              <a:t>RoCE</a:t>
            </a:r>
            <a:r>
              <a:rPr lang="zh-CN" altLang="en-US" sz="1800" dirty="0"/>
              <a:t> 网络互联</a:t>
            </a:r>
            <a:endParaRPr lang="en-US" altLang="zh-CN" sz="1800" dirty="0"/>
          </a:p>
          <a:p>
            <a:r>
              <a:rPr lang="en-US" altLang="zh-CN" sz="1800" dirty="0"/>
              <a:t>32</a:t>
            </a:r>
            <a:r>
              <a:rPr lang="zh-CN" altLang="en-US" sz="1800" dirty="0"/>
              <a:t> 个服务器节点</a:t>
            </a:r>
            <a:r>
              <a:rPr lang="zh-CN" altLang="en" sz="1800" dirty="0"/>
              <a:t>：</a:t>
            </a:r>
            <a:r>
              <a:rPr lang="zh-CN" altLang="en-US" sz="1800" dirty="0"/>
              <a:t>上行 </a:t>
            </a:r>
            <a:r>
              <a:rPr lang="en-US" altLang="zh-CN" sz="1800" dirty="0"/>
              <a:t>32</a:t>
            </a:r>
            <a:r>
              <a:rPr lang="zh-CN" altLang="en-US" sz="1800" dirty="0"/>
              <a:t> 个 </a:t>
            </a:r>
            <a:r>
              <a:rPr lang="en-US" altLang="zh-CN" sz="1800" dirty="0"/>
              <a:t>400</a:t>
            </a:r>
            <a:r>
              <a:rPr lang="en" altLang="zh-CN" sz="1800" dirty="0"/>
              <a:t>G</a:t>
            </a:r>
            <a:r>
              <a:rPr lang="zh-CN" altLang="en-US" sz="1800" dirty="0"/>
              <a:t> 光口，分别接入 </a:t>
            </a:r>
            <a:r>
              <a:rPr lang="en-US" altLang="zh-CN" sz="1800" dirty="0"/>
              <a:t>32</a:t>
            </a:r>
            <a:r>
              <a:rPr lang="zh-CN" altLang="en-US" sz="1800" dirty="0"/>
              <a:t> 个 </a:t>
            </a:r>
            <a:r>
              <a:rPr lang="en" altLang="zh-CN" sz="1800" dirty="0"/>
              <a:t>L2</a:t>
            </a:r>
            <a:r>
              <a:rPr lang="zh-CN" altLang="en-US" sz="1800" dirty="0"/>
              <a:t>，</a:t>
            </a:r>
            <a:r>
              <a:rPr lang="en" altLang="zh-CN" sz="1800" dirty="0"/>
              <a:t>Block</a:t>
            </a:r>
            <a:r>
              <a:rPr lang="zh-CN" altLang="en-US" sz="1800" dirty="0"/>
              <a:t> 接入规模</a:t>
            </a:r>
            <a:r>
              <a:rPr lang="en-US" altLang="zh-CN" sz="1800" dirty="0"/>
              <a:t>=32*8=256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E1B1B36-C01E-C5C9-946A-F9872294C9F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648575" y="3429000"/>
            <a:ext cx="4548188" cy="2930525"/>
          </a:xfrm>
          <a:prstGeom prst="rect">
            <a:avLst/>
          </a:prstGeom>
        </p:spPr>
        <p:txBody>
          <a:bodyPr anchor="ctr"/>
          <a:lstStyle/>
          <a:p>
            <a:pPr marL="239106" indent="-239106" defTabSz="1218804" fontAlgn="base" latinLnBrk="1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</a:pP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每 </a:t>
            </a:r>
            <a:r>
              <a:rPr lang="en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Server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：</a:t>
            </a:r>
            <a:r>
              <a:rPr lang="en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8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卡，每卡 </a:t>
            </a: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400</a:t>
            </a:r>
            <a:r>
              <a:rPr lang="en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G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接入</a:t>
            </a:r>
          </a:p>
          <a:p>
            <a:pPr marL="239106" indent="-239106" defTabSz="1218804" fontAlgn="base" latinLnBrk="1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</a:pP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每 </a:t>
            </a:r>
            <a:r>
              <a:rPr lang="en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Block</a:t>
            </a:r>
            <a:r>
              <a:rPr lang="zh-CN" altLang="e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：</a:t>
            </a:r>
            <a:r>
              <a:rPr lang="en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32 server</a:t>
            </a:r>
            <a:r>
              <a:rPr lang="zh-CN" altLang="e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（</a:t>
            </a: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8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*</a:t>
            </a: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32=</a:t>
            </a:r>
            <a:r>
              <a:rPr lang="en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256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）</a:t>
            </a:r>
          </a:p>
          <a:p>
            <a:pPr marL="239106" indent="-239106" defTabSz="1218804" fontAlgn="base" latinLnBrk="1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</a:pP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每 </a:t>
            </a:r>
            <a:r>
              <a:rPr lang="en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Pod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：</a:t>
            </a:r>
            <a:r>
              <a:rPr lang="en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64 Block </a:t>
            </a:r>
            <a:r>
              <a:rPr lang="zh-CN" altLang="e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（</a:t>
            </a: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256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*</a:t>
            </a: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64=</a:t>
            </a:r>
            <a:r>
              <a:rPr lang="en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16k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）</a:t>
            </a:r>
          </a:p>
          <a:p>
            <a:pPr marL="239106" indent="-239106" defTabSz="1218804" fontAlgn="base" latinLnBrk="1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</a:pP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Cluster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：</a:t>
            </a: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16 </a:t>
            </a:r>
            <a:r>
              <a:rPr lang="en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Pod</a:t>
            </a:r>
            <a:r>
              <a:rPr lang="zh-CN" altLang="e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（</a:t>
            </a:r>
            <a:r>
              <a:rPr lang="en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256k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）</a:t>
            </a:r>
          </a:p>
          <a:p>
            <a:pPr marL="239106" indent="-239106" defTabSz="1218804" fontAlgn="base" latinLnBrk="1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</a:pPr>
            <a:r>
              <a:rPr lang="en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Spine/Core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：</a:t>
            </a:r>
            <a:r>
              <a:rPr lang="en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51.2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</a:t>
            </a:r>
            <a:r>
              <a:rPr lang="en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Tbps</a:t>
            </a:r>
          </a:p>
          <a:p>
            <a:pPr marL="239106" indent="-239106" defTabSz="1218804" fontAlgn="base" latinLnBrk="1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</a:pPr>
            <a:r>
              <a:rPr lang="en" altLang="zh-CN" sz="1600" kern="0" dirty="0" err="1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ToR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（推测）：</a:t>
            </a: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25.6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</a:t>
            </a:r>
            <a:r>
              <a:rPr lang="en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Tbps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A82CB9-536D-BC62-2DC0-E00D76FD0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55" y="3261181"/>
            <a:ext cx="6172453" cy="322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2204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67DE88-76B3-ABC6-3139-3A3388FC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腾讯：三层盒式交换机，无收敛 </a:t>
            </a:r>
            <a:r>
              <a:rPr lang="en" altLang="zh-CN" dirty="0"/>
              <a:t>Clos</a:t>
            </a:r>
            <a:r>
              <a:rPr lang="zh-CN" altLang="en-US" dirty="0"/>
              <a:t> 组网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6E47BF-6243-BDCB-3451-9ADA4EC500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sz="1800" dirty="0"/>
              <a:t>L1</a:t>
            </a:r>
            <a:r>
              <a:rPr lang="zh-CN" altLang="en" sz="1800" dirty="0"/>
              <a:t>层</a:t>
            </a:r>
            <a:r>
              <a:rPr lang="zh-CN" altLang="en-US" sz="1800" dirty="0"/>
              <a:t> </a:t>
            </a:r>
            <a:r>
              <a:rPr lang="en" altLang="zh-CN" sz="1800" dirty="0"/>
              <a:t>25T</a:t>
            </a:r>
            <a:r>
              <a:rPr lang="zh-CN" altLang="en-US" sz="1800" dirty="0"/>
              <a:t> 芯片设备：</a:t>
            </a:r>
            <a:r>
              <a:rPr lang="en-US" altLang="zh-CN" sz="1800" dirty="0"/>
              <a:t>64</a:t>
            </a:r>
            <a:r>
              <a:rPr lang="zh-CN" altLang="en-US" sz="1800" dirty="0"/>
              <a:t> 个 </a:t>
            </a:r>
            <a:r>
              <a:rPr lang="en-US" altLang="zh-CN" sz="1800" dirty="0"/>
              <a:t>400</a:t>
            </a:r>
            <a:r>
              <a:rPr lang="en" altLang="zh-CN" sz="1800" dirty="0"/>
              <a:t>G</a:t>
            </a:r>
            <a:r>
              <a:rPr lang="zh-CN" altLang="en-US" sz="1800" dirty="0"/>
              <a:t>，接入 </a:t>
            </a:r>
            <a:r>
              <a:rPr lang="en-US" altLang="zh-CN" sz="1800" dirty="0"/>
              <a:t>32</a:t>
            </a:r>
            <a:r>
              <a:rPr lang="zh-CN" altLang="en-US" sz="1800" dirty="0"/>
              <a:t> 个 </a:t>
            </a:r>
            <a:r>
              <a:rPr lang="en-US" altLang="zh-CN" sz="1800" dirty="0"/>
              <a:t>400</a:t>
            </a:r>
            <a:r>
              <a:rPr lang="en" altLang="zh-CN" sz="1800" dirty="0"/>
              <a:t>G</a:t>
            </a:r>
            <a:r>
              <a:rPr lang="zh-CN" altLang="en-US" sz="1800" dirty="0"/>
              <a:t> 光口</a:t>
            </a:r>
            <a:endParaRPr lang="en-US" altLang="zh-CN" sz="1800" dirty="0"/>
          </a:p>
          <a:p>
            <a:r>
              <a:rPr lang="en" altLang="zh-CN" sz="1800" dirty="0"/>
              <a:t>L2</a:t>
            </a:r>
            <a:r>
              <a:rPr lang="zh-CN" altLang="en-US" sz="1800" dirty="0"/>
              <a:t> </a:t>
            </a:r>
            <a:r>
              <a:rPr lang="en" altLang="zh-CN" sz="1800" dirty="0"/>
              <a:t>50T</a:t>
            </a:r>
            <a:r>
              <a:rPr lang="zh-CN" altLang="en-US" sz="1800" dirty="0"/>
              <a:t>芯片设备：</a:t>
            </a:r>
            <a:r>
              <a:rPr lang="en-US" altLang="zh-CN" sz="1800" dirty="0"/>
              <a:t>128</a:t>
            </a:r>
            <a:r>
              <a:rPr lang="zh-CN" altLang="en-US" sz="1800" dirty="0"/>
              <a:t> 个 </a:t>
            </a:r>
            <a:r>
              <a:rPr lang="en-US" altLang="zh-CN" sz="1800" dirty="0"/>
              <a:t>400</a:t>
            </a:r>
            <a:r>
              <a:rPr lang="en" altLang="zh-CN" sz="1800" dirty="0"/>
              <a:t>G</a:t>
            </a:r>
            <a:r>
              <a:rPr lang="zh-CN" altLang="en-US" sz="1800" dirty="0"/>
              <a:t> 光口，接入同轨 </a:t>
            </a:r>
            <a:r>
              <a:rPr lang="en-US" altLang="zh-CN" sz="1800" dirty="0"/>
              <a:t>9964</a:t>
            </a:r>
            <a:r>
              <a:rPr lang="zh-CN" altLang="en-US" sz="1800" dirty="0"/>
              <a:t> 个 </a:t>
            </a:r>
            <a:r>
              <a:rPr lang="en" altLang="zh-CN" sz="1800" dirty="0"/>
              <a:t>L1</a:t>
            </a:r>
            <a:endParaRPr lang="en-US" altLang="zh-CN" sz="1800" dirty="0"/>
          </a:p>
          <a:p>
            <a:r>
              <a:rPr lang="zh-CN" altLang="en-US" sz="1800" dirty="0"/>
              <a:t>上行 </a:t>
            </a:r>
            <a:r>
              <a:rPr lang="en-US" altLang="zh-CN" sz="1800" dirty="0"/>
              <a:t>64</a:t>
            </a:r>
            <a:r>
              <a:rPr lang="zh-CN" altLang="en-US" sz="1800" dirty="0"/>
              <a:t> 个 </a:t>
            </a:r>
            <a:r>
              <a:rPr lang="en-US" altLang="zh-CN" sz="1800" dirty="0"/>
              <a:t>400</a:t>
            </a:r>
            <a:r>
              <a:rPr lang="en" altLang="zh-CN" sz="1800" dirty="0"/>
              <a:t>G</a:t>
            </a:r>
            <a:r>
              <a:rPr lang="zh-CN" altLang="en-US" sz="1800" dirty="0"/>
              <a:t> 光口，可接入 </a:t>
            </a:r>
            <a:r>
              <a:rPr lang="en-US" altLang="zh-CN" sz="1800" dirty="0"/>
              <a:t>64</a:t>
            </a:r>
            <a:r>
              <a:rPr lang="zh-CN" altLang="en-US" sz="1800" dirty="0"/>
              <a:t> 个 </a:t>
            </a:r>
            <a:r>
              <a:rPr lang="en" altLang="zh-CN" sz="1800" dirty="0"/>
              <a:t>L3</a:t>
            </a:r>
            <a:r>
              <a:rPr lang="zh-CN" altLang="en-US" sz="1800" dirty="0"/>
              <a:t> 节点，</a:t>
            </a:r>
            <a:r>
              <a:rPr lang="en" altLang="zh-CN" sz="1800" dirty="0"/>
              <a:t>Pod</a:t>
            </a:r>
            <a:r>
              <a:rPr lang="zh-CN" altLang="en-US" sz="1800" dirty="0"/>
              <a:t> 接入规模</a:t>
            </a:r>
            <a:r>
              <a:rPr lang="en-US" altLang="zh-CN" sz="1800" dirty="0"/>
              <a:t>=256*64=16</a:t>
            </a:r>
            <a:r>
              <a:rPr lang="en" altLang="zh-CN" sz="1800" dirty="0"/>
              <a:t>K</a:t>
            </a:r>
          </a:p>
          <a:p>
            <a:r>
              <a:rPr lang="zh-CN" altLang="en" sz="1800" dirty="0"/>
              <a:t>具体</a:t>
            </a:r>
            <a:r>
              <a:rPr lang="zh-CN" altLang="en-US" sz="1800" dirty="0"/>
              <a:t>使用 </a:t>
            </a:r>
            <a:r>
              <a:rPr lang="en" altLang="zh-CN" sz="1800" dirty="0"/>
              <a:t>TH</a:t>
            </a:r>
            <a:r>
              <a:rPr lang="en-US" altLang="zh-CN" sz="1800" dirty="0"/>
              <a:t>5</a:t>
            </a:r>
            <a:r>
              <a:rPr lang="zh-CN" altLang="en-US" sz="1800" dirty="0"/>
              <a:t> 芯片设备、</a:t>
            </a:r>
            <a:r>
              <a:rPr lang="en" altLang="zh-CN" sz="1800" dirty="0"/>
              <a:t>L1/L2</a:t>
            </a:r>
            <a:r>
              <a:rPr lang="zh-CN" altLang="en-US" sz="1800" dirty="0"/>
              <a:t> 间多链路互联，避免会减少规模</a:t>
            </a:r>
            <a:endParaRPr lang="en-US" altLang="zh-CN" sz="1800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E1B1B36-C01E-C5C9-946A-F9872294C9F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648575" y="3429000"/>
            <a:ext cx="4548188" cy="2930525"/>
          </a:xfrm>
          <a:prstGeom prst="rect">
            <a:avLst/>
          </a:prstGeom>
        </p:spPr>
        <p:txBody>
          <a:bodyPr anchor="ctr"/>
          <a:lstStyle/>
          <a:p>
            <a:pPr marL="239106" indent="-239106" defTabSz="1218804" fontAlgn="base" latinLnBrk="1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</a:pP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每 </a:t>
            </a:r>
            <a:r>
              <a:rPr lang="en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Server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：</a:t>
            </a:r>
            <a:r>
              <a:rPr lang="en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8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卡，每卡 </a:t>
            </a: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400</a:t>
            </a:r>
            <a:r>
              <a:rPr lang="en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G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接入</a:t>
            </a:r>
          </a:p>
          <a:p>
            <a:pPr marL="239106" indent="-239106" defTabSz="1218804" fontAlgn="base" latinLnBrk="1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</a:pP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每 </a:t>
            </a:r>
            <a:r>
              <a:rPr lang="en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Block</a:t>
            </a:r>
            <a:r>
              <a:rPr lang="zh-CN" altLang="e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：</a:t>
            </a:r>
            <a:r>
              <a:rPr lang="en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32 server</a:t>
            </a:r>
            <a:r>
              <a:rPr lang="zh-CN" altLang="e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（</a:t>
            </a: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8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*</a:t>
            </a: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32=</a:t>
            </a:r>
            <a:r>
              <a:rPr lang="en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256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）</a:t>
            </a:r>
          </a:p>
          <a:p>
            <a:pPr marL="239106" indent="-239106" defTabSz="1218804" fontAlgn="base" latinLnBrk="1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</a:pP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每 </a:t>
            </a:r>
            <a:r>
              <a:rPr lang="en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Pod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：</a:t>
            </a:r>
            <a:r>
              <a:rPr lang="en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64 Block </a:t>
            </a:r>
            <a:r>
              <a:rPr lang="zh-CN" altLang="e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（</a:t>
            </a: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256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*</a:t>
            </a: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64=</a:t>
            </a:r>
            <a:r>
              <a:rPr lang="en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16k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）</a:t>
            </a:r>
          </a:p>
          <a:p>
            <a:pPr marL="239106" indent="-239106" defTabSz="1218804" fontAlgn="base" latinLnBrk="1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</a:pP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Cluster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：</a:t>
            </a: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16 </a:t>
            </a:r>
            <a:r>
              <a:rPr lang="en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Pod</a:t>
            </a:r>
            <a:r>
              <a:rPr lang="zh-CN" altLang="e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（</a:t>
            </a:r>
            <a:r>
              <a:rPr lang="en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256k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）</a:t>
            </a:r>
          </a:p>
          <a:p>
            <a:pPr marL="239106" indent="-239106" defTabSz="1218804" fontAlgn="base" latinLnBrk="1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</a:pPr>
            <a:r>
              <a:rPr lang="en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Spine/Core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：</a:t>
            </a:r>
            <a:r>
              <a:rPr lang="en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51.2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</a:t>
            </a:r>
            <a:r>
              <a:rPr lang="en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Tbps</a:t>
            </a:r>
          </a:p>
          <a:p>
            <a:pPr marL="239106" indent="-239106" defTabSz="1218804" fontAlgn="base" latinLnBrk="1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</a:pPr>
            <a:r>
              <a:rPr lang="en" altLang="zh-CN" sz="1600" kern="0" dirty="0" err="1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ToR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（推测）：</a:t>
            </a: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25.6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</a:t>
            </a:r>
            <a:r>
              <a:rPr lang="en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Tbps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A82CB9-536D-BC62-2DC0-E00D76FD0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55" y="3261181"/>
            <a:ext cx="6172453" cy="322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613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67DE88-76B3-ABC6-3139-3A3388FC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腾讯：三层盒式交换机，无收敛 </a:t>
            </a:r>
            <a:r>
              <a:rPr lang="en" altLang="zh-CN" dirty="0"/>
              <a:t>Clos</a:t>
            </a:r>
            <a:r>
              <a:rPr lang="zh-CN" altLang="en-US" dirty="0"/>
              <a:t> 组网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6E47BF-6243-BDCB-3451-9ADA4EC500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sz="1800" dirty="0"/>
              <a:t>L3</a:t>
            </a:r>
            <a:r>
              <a:rPr lang="zh-CN" altLang="en-US" sz="1800" dirty="0"/>
              <a:t> </a:t>
            </a:r>
            <a:r>
              <a:rPr lang="en" altLang="zh-CN" sz="1800" dirty="0"/>
              <a:t>50T</a:t>
            </a:r>
            <a:r>
              <a:rPr lang="zh-CN" altLang="en-US" sz="1800" dirty="0"/>
              <a:t>芯片设备：</a:t>
            </a:r>
            <a:r>
              <a:rPr lang="en-US" altLang="zh-CN" sz="1800" dirty="0"/>
              <a:t>128</a:t>
            </a:r>
            <a:r>
              <a:rPr lang="zh-CN" altLang="en-US" sz="1800" dirty="0"/>
              <a:t> 个 </a:t>
            </a:r>
            <a:r>
              <a:rPr lang="en-US" altLang="zh-CN" sz="1800" dirty="0"/>
              <a:t>400</a:t>
            </a:r>
            <a:r>
              <a:rPr lang="en" altLang="zh-CN" sz="1800" dirty="0"/>
              <a:t>G</a:t>
            </a:r>
            <a:r>
              <a:rPr lang="zh-CN" altLang="en-US" sz="1800" dirty="0"/>
              <a:t> 光口</a:t>
            </a:r>
          </a:p>
          <a:p>
            <a:r>
              <a:rPr lang="zh-CN" altLang="en-US" sz="1800" dirty="0"/>
              <a:t>接入 </a:t>
            </a:r>
            <a:r>
              <a:rPr lang="en-US" altLang="zh-CN" sz="1800" dirty="0"/>
              <a:t>128</a:t>
            </a:r>
            <a:r>
              <a:rPr lang="zh-CN" altLang="en-US" sz="1800" dirty="0"/>
              <a:t> 个 </a:t>
            </a:r>
            <a:r>
              <a:rPr lang="en" altLang="zh-CN" sz="1800" dirty="0"/>
              <a:t>L2</a:t>
            </a:r>
            <a:r>
              <a:rPr lang="zh-CN" altLang="en-US" sz="1800" dirty="0"/>
              <a:t>，</a:t>
            </a:r>
            <a:r>
              <a:rPr lang="en" altLang="zh-CN" sz="1800" dirty="0"/>
              <a:t>16</a:t>
            </a:r>
            <a:r>
              <a:rPr lang="zh-CN" altLang="en-US" sz="1800" dirty="0"/>
              <a:t> 个 </a:t>
            </a:r>
            <a:r>
              <a:rPr lang="en" altLang="zh-CN" sz="1800" dirty="0"/>
              <a:t>PoD*8</a:t>
            </a:r>
            <a:r>
              <a:rPr lang="zh-CN" altLang="en-US" sz="1800" dirty="0"/>
              <a:t> 个轨道，实现每轨道 </a:t>
            </a:r>
            <a:r>
              <a:rPr lang="en-US" altLang="zh-CN" sz="1800" dirty="0"/>
              <a:t>8</a:t>
            </a:r>
            <a:r>
              <a:rPr lang="zh-CN" altLang="en-US" sz="1800" dirty="0"/>
              <a:t> 个 </a:t>
            </a:r>
            <a:r>
              <a:rPr lang="en" altLang="zh-CN" sz="1800" dirty="0"/>
              <a:t>L2</a:t>
            </a:r>
            <a:r>
              <a:rPr lang="zh-CN" altLang="en-US" sz="1800" dirty="0"/>
              <a:t>，实现轨间互访</a:t>
            </a:r>
            <a:endParaRPr lang="en-US" altLang="zh-CN" sz="1800" dirty="0"/>
          </a:p>
          <a:p>
            <a:r>
              <a:rPr lang="en-US" altLang="zh-CN" sz="1800" dirty="0"/>
              <a:t>Cluster </a:t>
            </a:r>
            <a:r>
              <a:rPr lang="zh-CN" altLang="en-US" sz="1800" dirty="0"/>
              <a:t>接入规模 </a:t>
            </a:r>
            <a:r>
              <a:rPr lang="en-US" altLang="zh-CN" sz="1800" dirty="0"/>
              <a:t>16</a:t>
            </a:r>
            <a:r>
              <a:rPr lang="en" altLang="zh-CN" sz="1800" dirty="0"/>
              <a:t>K*16=256K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E1B1B36-C01E-C5C9-946A-F9872294C9F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148945" y="3429000"/>
            <a:ext cx="5047818" cy="2930525"/>
          </a:xfrm>
          <a:prstGeom prst="rect">
            <a:avLst/>
          </a:prstGeom>
        </p:spPr>
        <p:txBody>
          <a:bodyPr anchor="ctr"/>
          <a:lstStyle/>
          <a:p>
            <a:pPr marL="239106" indent="-239106" defTabSz="1218804" fontAlgn="base" latinLnBrk="1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</a:pP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每 </a:t>
            </a:r>
            <a:r>
              <a:rPr lang="en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Server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：</a:t>
            </a:r>
            <a:r>
              <a:rPr lang="en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8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卡，每卡 </a:t>
            </a: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400</a:t>
            </a:r>
            <a:r>
              <a:rPr lang="en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G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接入</a:t>
            </a:r>
          </a:p>
          <a:p>
            <a:pPr marL="239106" indent="-239106" defTabSz="1218804" fontAlgn="base" latinLnBrk="1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</a:pP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每 </a:t>
            </a:r>
            <a:r>
              <a:rPr lang="en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Block</a:t>
            </a:r>
            <a:r>
              <a:rPr lang="zh-CN" altLang="e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：</a:t>
            </a:r>
            <a:r>
              <a:rPr lang="en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32 server</a:t>
            </a:r>
            <a:r>
              <a:rPr lang="zh-CN" altLang="e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（</a:t>
            </a: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8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*</a:t>
            </a: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32=</a:t>
            </a:r>
            <a:r>
              <a:rPr lang="en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256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）</a:t>
            </a:r>
          </a:p>
          <a:p>
            <a:pPr marL="239106" indent="-239106" defTabSz="1218804" fontAlgn="base" latinLnBrk="1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</a:pP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每 </a:t>
            </a:r>
            <a:r>
              <a:rPr lang="en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Pod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：</a:t>
            </a:r>
            <a:r>
              <a:rPr lang="en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64 Block </a:t>
            </a:r>
            <a:r>
              <a:rPr lang="zh-CN" altLang="e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（</a:t>
            </a: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256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*</a:t>
            </a: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64=</a:t>
            </a:r>
            <a:r>
              <a:rPr lang="en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16k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）</a:t>
            </a:r>
          </a:p>
          <a:p>
            <a:pPr marL="239106" indent="-239106" defTabSz="1218804" fontAlgn="base" latinLnBrk="1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</a:pP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Cluster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：</a:t>
            </a: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16 </a:t>
            </a:r>
            <a:r>
              <a:rPr lang="en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Pod</a:t>
            </a:r>
            <a:r>
              <a:rPr lang="zh-CN" altLang="e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（</a:t>
            </a:r>
            <a:r>
              <a:rPr lang="en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256k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）</a:t>
            </a:r>
          </a:p>
          <a:p>
            <a:pPr marL="239106" indent="-239106" defTabSz="1218804" fontAlgn="base" latinLnBrk="1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</a:pPr>
            <a:r>
              <a:rPr lang="en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Spine/Core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：</a:t>
            </a:r>
            <a:r>
              <a:rPr lang="en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51.2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</a:t>
            </a:r>
            <a:r>
              <a:rPr lang="en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Tbps</a:t>
            </a:r>
          </a:p>
          <a:p>
            <a:pPr marL="239106" indent="-239106" defTabSz="1218804" fontAlgn="base" latinLnBrk="1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</a:pPr>
            <a:r>
              <a:rPr lang="en" altLang="zh-CN" sz="1600" kern="0" dirty="0" err="1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ToR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（推测）：</a:t>
            </a:r>
            <a:r>
              <a:rPr lang="en-US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25.6</a:t>
            </a:r>
            <a:r>
              <a:rPr lang="zh-CN" altLang="en-US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</a:t>
            </a:r>
            <a:r>
              <a:rPr lang="en" altLang="zh-CN" sz="16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Tbps</a:t>
            </a:r>
            <a:endParaRPr lang="en" altLang="zh-CN" sz="14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A82CB9-536D-BC62-2DC0-E00D76FD0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55" y="3261181"/>
            <a:ext cx="6172453" cy="322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969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大模型系统全栈">
            <a:extLst>
              <a:ext uri="{FF2B5EF4-FFF2-40B4-BE49-F238E27FC236}">
                <a16:creationId xmlns:a16="http://schemas.microsoft.com/office/drawing/2014/main" id="{4F6DA1EC-4C10-32A5-B68D-30B7F0F1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05" y="1403011"/>
            <a:ext cx="5130631" cy="45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模型系统全栈">
            <a:extLst>
              <a:ext uri="{FF2B5EF4-FFF2-40B4-BE49-F238E27FC236}">
                <a16:creationId xmlns:a16="http://schemas.microsoft.com/office/drawing/2014/main" id="{38F8C7DE-83E3-FF3F-B1D1-7A6BBE00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240" y="1674689"/>
            <a:ext cx="6532868" cy="42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082C5E4-295F-3B91-D6D7-0492D82F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r>
              <a:rPr lang="zh-CN" altLang="en-US" dirty="0"/>
              <a:t>  </a:t>
            </a:r>
            <a:r>
              <a:rPr lang="en" altLang="zh-CN" u="sng" dirty="0" err="1"/>
              <a:t>github.com</a:t>
            </a:r>
            <a:r>
              <a:rPr lang="en" altLang="zh-CN" u="sng" dirty="0"/>
              <a:t>/</a:t>
            </a:r>
            <a:r>
              <a:rPr lang="en" altLang="zh-CN" u="sng" dirty="0" err="1"/>
              <a:t>Infrasys</a:t>
            </a:r>
            <a:r>
              <a:rPr lang="en" altLang="zh-CN" u="sng" dirty="0"/>
              <a:t>-AI/AIInfra</a:t>
            </a:r>
            <a:endParaRPr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1058212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BBC2FF1-5256-3D4B-A1E2-3BFE48084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endParaRPr lang="zh-CN" altLang="en-US" dirty="0"/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82A9133E-F071-F2F2-540E-F8C7795A644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201570025"/>
              </p:ext>
            </p:extLst>
          </p:nvPr>
        </p:nvGraphicFramePr>
        <p:xfrm>
          <a:off x="623635" y="1350818"/>
          <a:ext cx="8281375" cy="4881169"/>
        </p:xfrm>
        <a:graphic>
          <a:graphicData uri="http://schemas.openxmlformats.org/drawingml/2006/table">
            <a:tbl>
              <a:tblPr/>
              <a:tblGrid>
                <a:gridCol w="1049893">
                  <a:extLst>
                    <a:ext uri="{9D8B030D-6E8A-4147-A177-3AD203B41FA5}">
                      <a16:colId xmlns:a16="http://schemas.microsoft.com/office/drawing/2014/main" val="568697813"/>
                    </a:ext>
                  </a:extLst>
                </a:gridCol>
                <a:gridCol w="2046033">
                  <a:extLst>
                    <a:ext uri="{9D8B030D-6E8A-4147-A177-3AD203B41FA5}">
                      <a16:colId xmlns:a16="http://schemas.microsoft.com/office/drawing/2014/main" val="2665806720"/>
                    </a:ext>
                  </a:extLst>
                </a:gridCol>
                <a:gridCol w="2046033">
                  <a:extLst>
                    <a:ext uri="{9D8B030D-6E8A-4147-A177-3AD203B41FA5}">
                      <a16:colId xmlns:a16="http://schemas.microsoft.com/office/drawing/2014/main" val="3001628453"/>
                    </a:ext>
                  </a:extLst>
                </a:gridCol>
                <a:gridCol w="3139416">
                  <a:extLst>
                    <a:ext uri="{9D8B030D-6E8A-4147-A177-3AD203B41FA5}">
                      <a16:colId xmlns:a16="http://schemas.microsoft.com/office/drawing/2014/main" val="2122200608"/>
                    </a:ext>
                  </a:extLst>
                </a:gridCol>
              </a:tblGrid>
              <a:tr h="367879"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4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特性</a:t>
                      </a:r>
                    </a:p>
                  </a:txBody>
                  <a:tcPr marL="43141" marR="53926" marT="44938" marB="4493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en" altLang="en-US" sz="14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​​TH4​​</a:t>
                      </a:r>
                    </a:p>
                  </a:txBody>
                  <a:tcPr marL="43141" marR="53926" marT="44938" marB="4493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en" altLang="en-US" sz="14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​​TH5​​</a:t>
                      </a:r>
                    </a:p>
                  </a:txBody>
                  <a:tcPr marL="43141" marR="53926" marT="44938" marB="4493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4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​​意义与提升​​</a:t>
                      </a:r>
                    </a:p>
                  </a:txBody>
                  <a:tcPr marL="43141" marR="53926" marT="44938" marB="4493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383963"/>
                  </a:ext>
                </a:extLst>
              </a:tr>
              <a:tr h="1047968"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4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​​互联技术​​</a:t>
                      </a:r>
                    </a:p>
                  </a:txBody>
                  <a:tcPr marL="43141" marR="53926" marT="44938" marB="4493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主要支持 ​​</a:t>
                      </a:r>
                      <a:r>
                        <a:rPr kumimoji="0" lang="e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InfiniBand​​</a:t>
                      </a:r>
                    </a:p>
                  </a:txBody>
                  <a:tcPr marL="43141" marR="53926" marT="44938" marB="4493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全面转向 ​​以太网​​ 技术路线</a:t>
                      </a:r>
                    </a:p>
                  </a:txBody>
                  <a:tcPr marL="43141" marR="53926" marT="44938" marB="4493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​​战略转变​​：利用更开放、更成熟的以太网生态，降低成本，提高兼容性和可扩展性。</a:t>
                      </a:r>
                    </a:p>
                  </a:txBody>
                  <a:tcPr marL="43141" marR="53926" marT="44938" marB="4493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955504"/>
                  </a:ext>
                </a:extLst>
              </a:tr>
              <a:tr h="726546"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4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​​性能​​</a:t>
                      </a:r>
                    </a:p>
                  </a:txBody>
                  <a:tcPr marL="43141" marR="53926" marT="44938" marB="4493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支持 ​​</a:t>
                      </a:r>
                      <a:r>
                        <a:rPr kumimoji="0" lang="en-US" altLang="zh-C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100</a:t>
                      </a:r>
                      <a:r>
                        <a:rPr kumimoji="0" lang="e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Gb/s​​ </a:t>
                      </a: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单端口速率</a:t>
                      </a:r>
                    </a:p>
                  </a:txBody>
                  <a:tcPr marL="43141" marR="53926" marT="44938" marB="4493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支持 ​​</a:t>
                      </a:r>
                      <a:r>
                        <a:rPr kumimoji="0" lang="en-US" altLang="zh-C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400</a:t>
                      </a:r>
                      <a:r>
                        <a:rPr kumimoji="0" lang="e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Gb/s​​ </a:t>
                      </a: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单端口速率，并支持下一代</a:t>
                      </a:r>
                      <a:r>
                        <a:rPr kumimoji="0" lang="en-US" altLang="zh-C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800</a:t>
                      </a:r>
                      <a:r>
                        <a:rPr kumimoji="0" lang="e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Gb/s</a:t>
                      </a:r>
                    </a:p>
                  </a:txBody>
                  <a:tcPr marL="43141" marR="53926" marT="44938" marB="4493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​​性能巨大提升​​：带宽是</a:t>
                      </a:r>
                      <a:r>
                        <a:rPr kumimoji="0" lang="e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TH4</a:t>
                      </a: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的​​</a:t>
                      </a:r>
                      <a:r>
                        <a:rPr kumimoji="0" lang="en-US" altLang="zh-CN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4</a:t>
                      </a: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倍​​，能应对更庞大的数据交换需求。</a:t>
                      </a:r>
                    </a:p>
                  </a:txBody>
                  <a:tcPr marL="43141" marR="53926" marT="44938" marB="4493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7275050"/>
                  </a:ext>
                </a:extLst>
              </a:tr>
              <a:tr h="1369388"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4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​​关键特性​​</a:t>
                      </a:r>
                    </a:p>
                  </a:txBody>
                  <a:tcPr marL="43141" marR="53926" marT="44938" marB="4493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实现了</a:t>
                      </a:r>
                      <a:r>
                        <a:rPr kumimoji="0" lang="e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RDMA（</a:t>
                      </a: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远程直接内存访问）</a:t>
                      </a:r>
                    </a:p>
                  </a:txBody>
                  <a:tcPr marL="43141" marR="53926" marT="44938" marB="4493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在高速以太网上实现了​​</a:t>
                      </a:r>
                      <a:r>
                        <a:rPr kumimoji="0" lang="e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RDMA​​，</a:t>
                      </a: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并支持​​融合以太网上的</a:t>
                      </a:r>
                      <a:r>
                        <a:rPr kumimoji="0" lang="e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RDMA​​</a:t>
                      </a:r>
                    </a:p>
                  </a:txBody>
                  <a:tcPr marL="43141" marR="53926" marT="44938" marB="4493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​​低延迟​​：</a:t>
                      </a:r>
                      <a:r>
                        <a:rPr kumimoji="0" lang="e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RDMA</a:t>
                      </a: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允许计算机直接访问另一台计算机的内存，无需</a:t>
                      </a:r>
                      <a:r>
                        <a:rPr kumimoji="0" lang="e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CPU</a:t>
                      </a: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介入，极大降低延迟和开销。这是高性能互联的核心技术。</a:t>
                      </a:r>
                    </a:p>
                  </a:txBody>
                  <a:tcPr marL="43141" marR="53926" marT="44938" marB="4493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634256"/>
                  </a:ext>
                </a:extLst>
              </a:tr>
              <a:tr h="1369388"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4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​​应用场景​​</a:t>
                      </a:r>
                    </a:p>
                  </a:txBody>
                  <a:tcPr marL="43141" marR="53926" marT="44938" marB="4493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用于腾讯内部​​星脉网络​​第一代，支撑大规模计算</a:t>
                      </a:r>
                    </a:p>
                  </a:txBody>
                  <a:tcPr marL="43141" marR="53926" marT="44938" marB="4493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用于新一代​​星脉网络​​，支撑​​万亿参数​​大模型训练</a:t>
                      </a:r>
                    </a:p>
                  </a:txBody>
                  <a:tcPr marL="43141" marR="53926" marT="44938" marB="4493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​​支撑</a:t>
                      </a:r>
                      <a:r>
                        <a:rPr kumimoji="0" lang="e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AI</a:t>
                      </a: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未来​​：</a:t>
                      </a:r>
                      <a:r>
                        <a:rPr kumimoji="0" lang="e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TH5</a:t>
                      </a: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的性能使得在万卡</a:t>
                      </a:r>
                      <a:r>
                        <a:rPr kumimoji="0" lang="e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GPU</a:t>
                      </a:r>
                      <a:r>
                        <a:rPr kumimoji="0" lang="zh-CN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集群上进行高效协同训练成为可能，是训练千亿乃至万亿参数大模型的基础设施。</a:t>
                      </a:r>
                    </a:p>
                  </a:txBody>
                  <a:tcPr marL="43141" marR="53926" marT="44938" marB="4493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995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9672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B16747-0980-84CA-5FA4-D9807A08D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腾讯：</a:t>
            </a:r>
            <a:r>
              <a:rPr lang="en-US" altLang="zh-CN" dirty="0"/>
              <a:t>TCCL</a:t>
            </a:r>
            <a:r>
              <a:rPr lang="zh-CN" altLang="en-US" dirty="0"/>
              <a:t> 调度编排、端网协同防拥塞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856F1C-B9DE-9A12-F710-FCB6E12481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4" y="1246908"/>
            <a:ext cx="5400000" cy="5112000"/>
          </a:xfrm>
        </p:spPr>
        <p:txBody>
          <a:bodyPr/>
          <a:lstStyle/>
          <a:p>
            <a:r>
              <a:rPr lang="en" altLang="zh-CN" dirty="0"/>
              <a:t>Tencent Intelligent Traffic Aware protocol</a:t>
            </a:r>
            <a:r>
              <a:rPr lang="zh-CN" altLang="en-US" dirty="0"/>
              <a:t>（</a:t>
            </a:r>
            <a:r>
              <a:rPr lang="en" altLang="zh-CN" dirty="0" err="1"/>
              <a:t>Tita</a:t>
            </a:r>
            <a:r>
              <a:rPr lang="zh-CN" altLang="en-US" dirty="0"/>
              <a:t>） 实现端网协同，基于 </a:t>
            </a:r>
            <a:r>
              <a:rPr lang="en" altLang="zh-CN" dirty="0"/>
              <a:t>telemetry</a:t>
            </a:r>
            <a:r>
              <a:rPr lang="zh-CN" altLang="en-US" dirty="0"/>
              <a:t> 来调整端侧发包速率和调整交换节点上分流策略</a:t>
            </a:r>
          </a:p>
          <a:p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18015BF-DFA2-CE1F-B583-2A1DF15CB265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87108" y="1246908"/>
            <a:ext cx="5400000" cy="5112000"/>
          </a:xfrm>
        </p:spPr>
        <p:txBody>
          <a:bodyPr/>
          <a:lstStyle/>
          <a:p>
            <a:r>
              <a:rPr lang="en" altLang="zh-CN" dirty="0"/>
              <a:t>Tencent Collective Communication Library (TCCL)</a:t>
            </a:r>
            <a:r>
              <a:rPr lang="zh-CN" altLang="en-US" dirty="0"/>
              <a:t>，基于资源拓扑的资源调度和 </a:t>
            </a:r>
            <a:r>
              <a:rPr lang="en" altLang="zh-CN" dirty="0"/>
              <a:t>Rank</a:t>
            </a:r>
            <a:r>
              <a:rPr lang="zh-CN" altLang="en-US" dirty="0"/>
              <a:t> 编排</a:t>
            </a:r>
          </a:p>
          <a:p>
            <a:endParaRPr lang="zh-CN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B8A754D-1049-D5FA-BEB3-EAA8723BE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55" y="3190009"/>
            <a:ext cx="6535015" cy="328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636598F5-D89D-EF37-124F-11F0131524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" t="4394" r="4580" b="60909"/>
          <a:stretch/>
        </p:blipFill>
        <p:spPr bwMode="auto">
          <a:xfrm>
            <a:off x="7053551" y="3496609"/>
            <a:ext cx="4888635" cy="1401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4EE6C926-B143-8D86-6726-D2F51F4A0E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" t="50756" r="4580" b="12272"/>
          <a:stretch/>
        </p:blipFill>
        <p:spPr bwMode="auto">
          <a:xfrm>
            <a:off x="7053551" y="4970318"/>
            <a:ext cx="4888635" cy="149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035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169BB40-C8E7-4665-F100-F8A4BEFCB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字节：三层盒式交换机，无收敛 </a:t>
            </a:r>
            <a:r>
              <a:rPr lang="en" altLang="zh-CN" dirty="0"/>
              <a:t>Clos</a:t>
            </a:r>
            <a:r>
              <a:rPr lang="zh-CN" altLang="en-US" dirty="0"/>
              <a:t> 组网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CFBFDCF6-FECE-482E-540F-D2188685426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87108" y="3262744"/>
            <a:ext cx="5400000" cy="3096163"/>
          </a:xfrm>
        </p:spPr>
        <p:txBody>
          <a:bodyPr anchor="ctr"/>
          <a:lstStyle/>
          <a:p>
            <a:pPr>
              <a:spcAft>
                <a:spcPts val="0"/>
              </a:spcAft>
            </a:pPr>
            <a:r>
              <a:rPr lang="zh-CN" altLang="en-US" sz="1600" dirty="0"/>
              <a:t>每 </a:t>
            </a:r>
            <a:r>
              <a:rPr lang="en" altLang="zh-CN" sz="1600" dirty="0"/>
              <a:t>server</a:t>
            </a:r>
            <a:r>
              <a:rPr lang="zh-CN" altLang="en-US" sz="1600" dirty="0"/>
              <a:t>：</a:t>
            </a:r>
            <a:r>
              <a:rPr lang="en" altLang="zh-CN" sz="1600" dirty="0"/>
              <a:t>8</a:t>
            </a:r>
            <a:r>
              <a:rPr lang="zh-CN" altLang="en-US" sz="1600" dirty="0"/>
              <a:t> </a:t>
            </a:r>
            <a:r>
              <a:rPr lang="en-US" altLang="zh-CN" sz="1600" dirty="0"/>
              <a:t>GPU</a:t>
            </a:r>
            <a:r>
              <a:rPr lang="zh-CN" altLang="en-US" sz="1600" dirty="0"/>
              <a:t>，每卡 </a:t>
            </a:r>
            <a:r>
              <a:rPr lang="en-US" altLang="zh-CN" sz="1600" dirty="0"/>
              <a:t>200</a:t>
            </a:r>
            <a:r>
              <a:rPr lang="en" altLang="zh-CN" sz="1600" dirty="0"/>
              <a:t>G</a:t>
            </a:r>
            <a:r>
              <a:rPr lang="zh-CN" altLang="en-US" sz="1600" dirty="0"/>
              <a:t> 接入</a:t>
            </a:r>
          </a:p>
          <a:p>
            <a:pPr>
              <a:spcAft>
                <a:spcPts val="0"/>
              </a:spcAft>
            </a:pPr>
            <a:r>
              <a:rPr lang="zh-CN" altLang="en-US" sz="1600" dirty="0"/>
              <a:t>每 </a:t>
            </a:r>
            <a:r>
              <a:rPr lang="en" altLang="zh-CN" sz="1600" dirty="0"/>
              <a:t>group</a:t>
            </a:r>
            <a:r>
              <a:rPr lang="zh-CN" altLang="en-US" sz="1600" dirty="0"/>
              <a:t>：</a:t>
            </a:r>
            <a:r>
              <a:rPr lang="en" altLang="zh-CN" sz="1600" dirty="0"/>
              <a:t>64 server (512)</a:t>
            </a:r>
          </a:p>
          <a:p>
            <a:pPr>
              <a:spcAft>
                <a:spcPts val="0"/>
              </a:spcAft>
            </a:pPr>
            <a:r>
              <a:rPr lang="zh-CN" altLang="en-US" sz="1600" dirty="0"/>
              <a:t>每 </a:t>
            </a:r>
            <a:r>
              <a:rPr lang="en" altLang="zh-CN" sz="1600" dirty="0"/>
              <a:t>Pod</a:t>
            </a:r>
            <a:r>
              <a:rPr lang="zh-CN" altLang="en-US" sz="1600" dirty="0"/>
              <a:t>：</a:t>
            </a:r>
            <a:r>
              <a:rPr lang="en" altLang="zh-CN" sz="1600" dirty="0"/>
              <a:t>32 group</a:t>
            </a:r>
            <a:r>
              <a:rPr lang="zh-CN" altLang="en" sz="1600" dirty="0"/>
              <a:t>（</a:t>
            </a:r>
            <a:r>
              <a:rPr lang="en" altLang="zh-CN" sz="1600" dirty="0"/>
              <a:t>16k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>
              <a:spcAft>
                <a:spcPts val="0"/>
              </a:spcAft>
            </a:pPr>
            <a:r>
              <a:rPr lang="en-US" altLang="zh-CN" sz="1600" dirty="0"/>
              <a:t>Cluster</a:t>
            </a:r>
            <a:r>
              <a:rPr lang="zh-CN" altLang="en-US" sz="1600" dirty="0"/>
              <a:t>：</a:t>
            </a:r>
            <a:r>
              <a:rPr lang="en-US" altLang="zh-CN" sz="1600" dirty="0"/>
              <a:t>8 </a:t>
            </a:r>
            <a:r>
              <a:rPr lang="en" altLang="zh-CN" sz="1600" dirty="0"/>
              <a:t>Pod</a:t>
            </a:r>
            <a:r>
              <a:rPr lang="zh-CN" altLang="en" sz="1600" dirty="0"/>
              <a:t>（</a:t>
            </a:r>
            <a:r>
              <a:rPr lang="en" altLang="zh-CN" sz="1600" dirty="0"/>
              <a:t>128k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>
              <a:spcAft>
                <a:spcPts val="0"/>
              </a:spcAft>
            </a:pPr>
            <a:r>
              <a:rPr lang="en" altLang="zh-CN" sz="1600" dirty="0"/>
              <a:t>TOR/Spine/Core</a:t>
            </a:r>
            <a:r>
              <a:rPr lang="zh-CN" altLang="en-US" sz="1600" dirty="0"/>
              <a:t>：</a:t>
            </a:r>
            <a:r>
              <a:rPr lang="en" altLang="zh-CN" sz="1600" dirty="0"/>
              <a:t>25.6Tbps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3E30E207-FA21-667C-60C9-DA7160219B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1800" dirty="0"/>
              <a:t>﻿﻿基于</a:t>
            </a:r>
            <a:r>
              <a:rPr lang="en" altLang="zh-CN" sz="1800" dirty="0"/>
              <a:t>NV</a:t>
            </a:r>
            <a:r>
              <a:rPr lang="zh-CN" altLang="en-US" sz="1800" dirty="0"/>
              <a:t> </a:t>
            </a:r>
            <a:r>
              <a:rPr lang="en" altLang="zh-CN" sz="1800" dirty="0"/>
              <a:t>GPU</a:t>
            </a:r>
            <a:r>
              <a:rPr lang="zh-CN" altLang="en-US" sz="1800" dirty="0"/>
              <a:t> </a:t>
            </a:r>
            <a:r>
              <a:rPr lang="en" altLang="zh-CN" sz="1800" dirty="0"/>
              <a:t>+</a:t>
            </a:r>
            <a:r>
              <a:rPr lang="zh-CN" altLang="en-US" sz="1800" dirty="0"/>
              <a:t> </a:t>
            </a:r>
            <a:r>
              <a:rPr lang="en" altLang="zh-CN" sz="1800" dirty="0"/>
              <a:t>Broadcom</a:t>
            </a:r>
            <a:r>
              <a:rPr lang="zh-CN" altLang="en-US" sz="1800" dirty="0"/>
              <a:t> 芯片构建，多轨接入，三层无收敛胖树架构</a:t>
            </a:r>
            <a:endParaRPr lang="en-US" altLang="zh-CN" sz="1800" dirty="0"/>
          </a:p>
          <a:p>
            <a:r>
              <a:rPr lang="en" altLang="zh-CN" sz="1800" dirty="0"/>
              <a:t>L1</a:t>
            </a:r>
            <a:r>
              <a:rPr lang="zh-CN" altLang="en" sz="1800" dirty="0"/>
              <a:t>：</a:t>
            </a:r>
            <a:r>
              <a:rPr lang="zh-CN" altLang="en-US" sz="1800" dirty="0"/>
              <a:t>接入 </a:t>
            </a:r>
            <a:r>
              <a:rPr lang="en-US" altLang="zh-CN" sz="1800" dirty="0"/>
              <a:t>64</a:t>
            </a:r>
            <a:r>
              <a:rPr lang="zh-CN" altLang="en-US" sz="1800" dirty="0"/>
              <a:t> 个 </a:t>
            </a:r>
            <a:r>
              <a:rPr lang="en-US" altLang="zh-CN" sz="1800" dirty="0"/>
              <a:t>200</a:t>
            </a:r>
            <a:r>
              <a:rPr lang="en" altLang="zh-CN" sz="1800" dirty="0"/>
              <a:t>G</a:t>
            </a:r>
            <a:r>
              <a:rPr lang="zh-CN" altLang="en-US" sz="1800" dirty="0"/>
              <a:t> 光口（</a:t>
            </a:r>
            <a:r>
              <a:rPr lang="en-US" altLang="zh-CN" sz="1800" dirty="0"/>
              <a:t>64 </a:t>
            </a:r>
            <a:r>
              <a:rPr lang="zh-CN" altLang="en-US" sz="1800" dirty="0"/>
              <a:t>个 </a:t>
            </a:r>
            <a:r>
              <a:rPr lang="en-US" altLang="zh-CN" sz="1800" dirty="0"/>
              <a:t>A100</a:t>
            </a:r>
            <a:r>
              <a:rPr lang="zh-CN" altLang="en-US" sz="1800" dirty="0"/>
              <a:t>，</a:t>
            </a:r>
            <a:r>
              <a:rPr lang="en" altLang="zh-CN" sz="1800" dirty="0"/>
              <a:t> </a:t>
            </a:r>
            <a:r>
              <a:rPr lang="zh-CN" altLang="en" sz="1800" dirty="0"/>
              <a:t>使用</a:t>
            </a:r>
            <a:r>
              <a:rPr lang="zh-CN" altLang="en-US" sz="1800" dirty="0"/>
              <a:t> </a:t>
            </a:r>
            <a:r>
              <a:rPr lang="en-US" altLang="zh-CN" sz="1800" dirty="0"/>
              <a:t>NV</a:t>
            </a:r>
            <a:r>
              <a:rPr lang="zh-CN" altLang="en-US" sz="1800" dirty="0"/>
              <a:t> </a:t>
            </a:r>
            <a:r>
              <a:rPr lang="en" altLang="zh-CN" sz="1800" dirty="0"/>
              <a:t>CX6</a:t>
            </a:r>
            <a:r>
              <a:rPr lang="zh-CN" altLang="en-US" sz="1800" dirty="0"/>
              <a:t>，</a:t>
            </a:r>
            <a:r>
              <a:rPr lang="en" altLang="zh-CN" sz="1800" dirty="0"/>
              <a:t>1*200G</a:t>
            </a:r>
            <a:r>
              <a:rPr lang="zh-CN" altLang="en-US" sz="1800" dirty="0"/>
              <a:t> 光口）</a:t>
            </a:r>
            <a:endParaRPr lang="en-US" altLang="zh-CN" sz="1800" dirty="0"/>
          </a:p>
          <a:p>
            <a:r>
              <a:rPr lang="zh-CN" altLang="en-US" sz="1800" dirty="0"/>
              <a:t>定制 </a:t>
            </a:r>
            <a:r>
              <a:rPr lang="en" altLang="zh-CN" sz="1800" dirty="0"/>
              <a:t>AOC cable</a:t>
            </a:r>
            <a:r>
              <a:rPr lang="zh-CN" altLang="en-US" sz="1800" dirty="0"/>
              <a:t> 连接上行 </a:t>
            </a:r>
            <a:r>
              <a:rPr lang="en-US" altLang="zh-CN" sz="1800" dirty="0"/>
              <a:t>32</a:t>
            </a:r>
            <a:r>
              <a:rPr lang="zh-CN" altLang="en-US" sz="1800" dirty="0"/>
              <a:t> 个 </a:t>
            </a:r>
            <a:r>
              <a:rPr lang="en-US" altLang="zh-CN" sz="1800" dirty="0"/>
              <a:t>400</a:t>
            </a:r>
            <a:r>
              <a:rPr lang="en" altLang="zh-CN" sz="1800" dirty="0"/>
              <a:t>G</a:t>
            </a:r>
            <a:r>
              <a:rPr lang="zh-CN" altLang="en-US" sz="1800" dirty="0"/>
              <a:t> 光口，分别接入 </a:t>
            </a:r>
            <a:r>
              <a:rPr lang="en-US" altLang="zh-CN" sz="1800" dirty="0"/>
              <a:t>32</a:t>
            </a:r>
            <a:r>
              <a:rPr lang="zh-CN" altLang="en-US" sz="1800" dirty="0"/>
              <a:t> 个 </a:t>
            </a:r>
            <a:r>
              <a:rPr lang="en" altLang="zh-CN" sz="1800" dirty="0"/>
              <a:t>L2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FC05967-18C1-1851-A406-87EB55117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44" y="3013264"/>
            <a:ext cx="5056260" cy="336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88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169BB40-C8E7-4665-F100-F8A4BEFCB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字节：三层盒式交换机，无收敛 </a:t>
            </a:r>
            <a:r>
              <a:rPr lang="en" altLang="zh-CN" dirty="0"/>
              <a:t>Clos</a:t>
            </a:r>
            <a:r>
              <a:rPr lang="zh-CN" altLang="en-US" dirty="0"/>
              <a:t> 组网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CFBFDCF6-FECE-482E-540F-D2188685426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87108" y="3262744"/>
            <a:ext cx="5400000" cy="3096163"/>
          </a:xfrm>
        </p:spPr>
        <p:txBody>
          <a:bodyPr anchor="ctr"/>
          <a:lstStyle/>
          <a:p>
            <a:pPr>
              <a:spcAft>
                <a:spcPts val="0"/>
              </a:spcAft>
            </a:pPr>
            <a:r>
              <a:rPr lang="zh-CN" altLang="en-US" sz="1600" dirty="0"/>
              <a:t>每 </a:t>
            </a:r>
            <a:r>
              <a:rPr lang="en" altLang="zh-CN" sz="1600" dirty="0"/>
              <a:t>server</a:t>
            </a:r>
            <a:r>
              <a:rPr lang="zh-CN" altLang="en-US" sz="1600" dirty="0"/>
              <a:t>：</a:t>
            </a:r>
            <a:r>
              <a:rPr lang="en" altLang="zh-CN" sz="1600" dirty="0"/>
              <a:t>8</a:t>
            </a:r>
            <a:r>
              <a:rPr lang="zh-CN" altLang="en-US" sz="1600" dirty="0"/>
              <a:t> </a:t>
            </a:r>
            <a:r>
              <a:rPr lang="en-US" altLang="zh-CN" sz="1600" dirty="0"/>
              <a:t>GPU</a:t>
            </a:r>
            <a:r>
              <a:rPr lang="zh-CN" altLang="en-US" sz="1600" dirty="0"/>
              <a:t>，每卡 </a:t>
            </a:r>
            <a:r>
              <a:rPr lang="en-US" altLang="zh-CN" sz="1600" dirty="0"/>
              <a:t>200</a:t>
            </a:r>
            <a:r>
              <a:rPr lang="en" altLang="zh-CN" sz="1600" dirty="0"/>
              <a:t>G</a:t>
            </a:r>
            <a:r>
              <a:rPr lang="zh-CN" altLang="en-US" sz="1600" dirty="0"/>
              <a:t> 接入</a:t>
            </a:r>
          </a:p>
          <a:p>
            <a:pPr>
              <a:spcAft>
                <a:spcPts val="0"/>
              </a:spcAft>
            </a:pPr>
            <a:r>
              <a:rPr lang="zh-CN" altLang="en-US" sz="1600" dirty="0"/>
              <a:t>每 </a:t>
            </a:r>
            <a:r>
              <a:rPr lang="en" altLang="zh-CN" sz="1600" dirty="0"/>
              <a:t>group</a:t>
            </a:r>
            <a:r>
              <a:rPr lang="zh-CN" altLang="en-US" sz="1600" dirty="0"/>
              <a:t>：</a:t>
            </a:r>
            <a:r>
              <a:rPr lang="en" altLang="zh-CN" sz="1600" dirty="0"/>
              <a:t>64 server (512)</a:t>
            </a:r>
          </a:p>
          <a:p>
            <a:pPr>
              <a:spcAft>
                <a:spcPts val="0"/>
              </a:spcAft>
            </a:pPr>
            <a:r>
              <a:rPr lang="zh-CN" altLang="en-US" sz="1600" dirty="0"/>
              <a:t>每 </a:t>
            </a:r>
            <a:r>
              <a:rPr lang="en" altLang="zh-CN" sz="1600" dirty="0"/>
              <a:t>Pod</a:t>
            </a:r>
            <a:r>
              <a:rPr lang="zh-CN" altLang="en-US" sz="1600" dirty="0"/>
              <a:t>：</a:t>
            </a:r>
            <a:r>
              <a:rPr lang="en" altLang="zh-CN" sz="1600" dirty="0"/>
              <a:t>32 group</a:t>
            </a:r>
            <a:r>
              <a:rPr lang="zh-CN" altLang="en" sz="1600" dirty="0"/>
              <a:t>（</a:t>
            </a:r>
            <a:r>
              <a:rPr lang="en" altLang="zh-CN" sz="1600" dirty="0"/>
              <a:t>16k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>
              <a:spcAft>
                <a:spcPts val="0"/>
              </a:spcAft>
            </a:pPr>
            <a:r>
              <a:rPr lang="en-US" altLang="zh-CN" sz="1600" dirty="0"/>
              <a:t>Cluster</a:t>
            </a:r>
            <a:r>
              <a:rPr lang="zh-CN" altLang="en-US" sz="1600" dirty="0"/>
              <a:t>：</a:t>
            </a:r>
            <a:r>
              <a:rPr lang="en-US" altLang="zh-CN" sz="1600" dirty="0"/>
              <a:t>8 </a:t>
            </a:r>
            <a:r>
              <a:rPr lang="en" altLang="zh-CN" sz="1600" dirty="0"/>
              <a:t>Pod</a:t>
            </a:r>
            <a:r>
              <a:rPr lang="zh-CN" altLang="en" sz="1600" dirty="0"/>
              <a:t>（</a:t>
            </a:r>
            <a:r>
              <a:rPr lang="en" altLang="zh-CN" sz="1600" dirty="0"/>
              <a:t>128k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>
              <a:spcAft>
                <a:spcPts val="0"/>
              </a:spcAft>
            </a:pPr>
            <a:r>
              <a:rPr lang="en" altLang="zh-CN" sz="1600" dirty="0"/>
              <a:t>TOR/Spine/Core</a:t>
            </a:r>
            <a:r>
              <a:rPr lang="zh-CN" altLang="en-US" sz="1600" dirty="0"/>
              <a:t>：</a:t>
            </a:r>
            <a:r>
              <a:rPr lang="en" altLang="zh-CN" sz="1600" dirty="0"/>
              <a:t>25.6Tbps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3E30E207-FA21-667C-60C9-DA7160219B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sz="1800" dirty="0"/>
              <a:t>L2</a:t>
            </a:r>
            <a:r>
              <a:rPr lang="zh-CN" altLang="en-US" sz="1800" dirty="0"/>
              <a:t>：</a:t>
            </a:r>
            <a:r>
              <a:rPr lang="en" altLang="zh-CN" sz="1800" dirty="0"/>
              <a:t>32</a:t>
            </a:r>
            <a:r>
              <a:rPr lang="zh-CN" altLang="en-US" sz="1800" dirty="0"/>
              <a:t> 个 </a:t>
            </a:r>
            <a:r>
              <a:rPr lang="en-US" altLang="zh-CN" sz="1800" dirty="0"/>
              <a:t>400</a:t>
            </a:r>
            <a:r>
              <a:rPr lang="en" altLang="zh-CN" sz="1800" dirty="0"/>
              <a:t>G</a:t>
            </a:r>
            <a:r>
              <a:rPr lang="zh-CN" altLang="en-US" sz="1800" dirty="0"/>
              <a:t> 接入 </a:t>
            </a:r>
            <a:r>
              <a:rPr lang="en-US" altLang="zh-CN" sz="1800" dirty="0"/>
              <a:t>32</a:t>
            </a:r>
            <a:r>
              <a:rPr lang="zh-CN" altLang="en-US" sz="1800" dirty="0"/>
              <a:t> 个 </a:t>
            </a:r>
            <a:r>
              <a:rPr lang="en" altLang="zh-CN" sz="1800" dirty="0"/>
              <a:t>L1</a:t>
            </a:r>
            <a:r>
              <a:rPr lang="zh-CN" altLang="en-US" sz="1800" dirty="0"/>
              <a:t>，上行 </a:t>
            </a:r>
            <a:r>
              <a:rPr lang="en-US" altLang="zh-CN" sz="1800" dirty="0"/>
              <a:t>32</a:t>
            </a:r>
            <a:r>
              <a:rPr lang="zh-CN" altLang="en-US" sz="1800" dirty="0"/>
              <a:t> 个 </a:t>
            </a:r>
            <a:r>
              <a:rPr lang="en-US" altLang="zh-CN" sz="1800" dirty="0"/>
              <a:t>400</a:t>
            </a:r>
            <a:r>
              <a:rPr lang="en" altLang="zh-CN" sz="1800" dirty="0"/>
              <a:t>G</a:t>
            </a:r>
            <a:r>
              <a:rPr lang="zh-CN" altLang="en-US" sz="1800" dirty="0"/>
              <a:t> 口分别接入 </a:t>
            </a:r>
            <a:r>
              <a:rPr lang="en-US" altLang="zh-CN" sz="1800" dirty="0"/>
              <a:t>32</a:t>
            </a:r>
            <a:r>
              <a:rPr lang="zh-CN" altLang="en-US" sz="1800" dirty="0"/>
              <a:t> 个 </a:t>
            </a:r>
            <a:r>
              <a:rPr lang="en" altLang="zh-CN" sz="1800" dirty="0"/>
              <a:t>L3</a:t>
            </a:r>
            <a:r>
              <a:rPr lang="zh-CN" altLang="en-US" sz="1800" dirty="0"/>
              <a:t> 节点</a:t>
            </a:r>
            <a:endParaRPr lang="en-US" altLang="zh-CN" sz="1800" dirty="0"/>
          </a:p>
          <a:p>
            <a:pPr lvl="1"/>
            <a:r>
              <a:rPr lang="zh-CN" altLang="en-US" sz="1600" dirty="0"/>
              <a:t>方案 </a:t>
            </a:r>
            <a:r>
              <a:rPr lang="en-US" altLang="zh-CN" sz="1600" dirty="0"/>
              <a:t>1</a:t>
            </a:r>
            <a:r>
              <a:rPr lang="zh-CN" altLang="en-US" sz="1600" dirty="0"/>
              <a:t>：每 </a:t>
            </a:r>
            <a:r>
              <a:rPr lang="en" altLang="zh-CN" sz="1600" dirty="0"/>
              <a:t>L2</a:t>
            </a:r>
            <a:r>
              <a:rPr lang="zh-CN" altLang="en-US" sz="1600" dirty="0"/>
              <a:t> 接入同轨 </a:t>
            </a:r>
            <a:r>
              <a:rPr lang="en-US" altLang="zh-CN" sz="1600" dirty="0"/>
              <a:t>32</a:t>
            </a:r>
            <a:r>
              <a:rPr lang="zh-CN" altLang="en-US" sz="1600" dirty="0"/>
              <a:t> 个 </a:t>
            </a:r>
            <a:r>
              <a:rPr lang="en" altLang="zh-CN" sz="1600" dirty="0"/>
              <a:t>L1</a:t>
            </a:r>
            <a:r>
              <a:rPr lang="zh-CN" altLang="en-US" sz="1600" dirty="0"/>
              <a:t>；万案 </a:t>
            </a:r>
            <a:r>
              <a:rPr lang="en-US" altLang="zh-CN" sz="1600" dirty="0"/>
              <a:t>2</a:t>
            </a:r>
            <a:r>
              <a:rPr lang="zh-CN" altLang="en-US" sz="1600" dirty="0"/>
              <a:t>：每 </a:t>
            </a:r>
            <a:r>
              <a:rPr lang="en" altLang="zh-CN" sz="1600" dirty="0"/>
              <a:t>L2</a:t>
            </a:r>
            <a:r>
              <a:rPr lang="zh-CN" altLang="en-US" sz="1600" dirty="0"/>
              <a:t> 接入 </a:t>
            </a:r>
            <a:r>
              <a:rPr lang="en-US" altLang="zh-CN" sz="1600" dirty="0"/>
              <a:t>4</a:t>
            </a:r>
            <a:r>
              <a:rPr lang="zh-CN" altLang="en-US" sz="1600" dirty="0"/>
              <a:t> 组完全轨道；</a:t>
            </a:r>
          </a:p>
          <a:p>
            <a:r>
              <a:rPr lang="en" altLang="zh-CN" sz="1800" dirty="0"/>
              <a:t>L3</a:t>
            </a:r>
            <a:r>
              <a:rPr lang="zh-CN" altLang="en-US" sz="1800" dirty="0"/>
              <a:t>：</a:t>
            </a:r>
            <a:r>
              <a:rPr lang="en" altLang="zh-CN" sz="1800" dirty="0"/>
              <a:t>64</a:t>
            </a:r>
            <a:r>
              <a:rPr lang="zh-CN" altLang="en-US" sz="1800" dirty="0"/>
              <a:t> 个 </a:t>
            </a:r>
            <a:r>
              <a:rPr lang="en-US" altLang="zh-CN" sz="1800" dirty="0"/>
              <a:t>400</a:t>
            </a:r>
            <a:r>
              <a:rPr lang="en" altLang="zh-CN" sz="1800" dirty="0"/>
              <a:t>G</a:t>
            </a:r>
            <a:r>
              <a:rPr lang="zh-CN" altLang="en-US" sz="1800" dirty="0"/>
              <a:t> 口接入 </a:t>
            </a:r>
            <a:r>
              <a:rPr lang="en-US" altLang="zh-CN" sz="1800" dirty="0"/>
              <a:t>64</a:t>
            </a:r>
            <a:r>
              <a:rPr lang="zh-CN" altLang="en-US" sz="1800" dirty="0"/>
              <a:t> 个 </a:t>
            </a:r>
            <a:r>
              <a:rPr lang="en" altLang="zh-CN" sz="1800" dirty="0"/>
              <a:t>L2</a:t>
            </a:r>
            <a:endParaRPr lang="en-US" altLang="zh-CN" sz="1800" dirty="0"/>
          </a:p>
          <a:p>
            <a:pPr lvl="1"/>
            <a:r>
              <a:rPr lang="zh-CN" altLang="en-US" sz="1600" dirty="0"/>
              <a:t>方案 </a:t>
            </a:r>
            <a:r>
              <a:rPr lang="en-US" altLang="zh-CN" sz="1600" dirty="0"/>
              <a:t>1</a:t>
            </a:r>
            <a:r>
              <a:rPr lang="zh-CN" altLang="en-US" sz="1600" dirty="0"/>
              <a:t>：接入 </a:t>
            </a:r>
            <a:r>
              <a:rPr lang="en-US" altLang="zh-CN" sz="1600" dirty="0"/>
              <a:t>8</a:t>
            </a:r>
            <a:r>
              <a:rPr lang="zh-CN" altLang="en-US" sz="1600" dirty="0"/>
              <a:t> 个轨道（每轨道 </a:t>
            </a:r>
            <a:r>
              <a:rPr lang="en-US" altLang="zh-CN" sz="1600" dirty="0"/>
              <a:t>8</a:t>
            </a:r>
            <a:r>
              <a:rPr lang="zh-CN" altLang="en-US" sz="1600" dirty="0"/>
              <a:t> 个 </a:t>
            </a:r>
            <a:r>
              <a:rPr lang="en" altLang="zh-CN" sz="1600" dirty="0"/>
              <a:t>L2</a:t>
            </a:r>
            <a:r>
              <a:rPr lang="zh-CN" altLang="en-US" sz="1600" dirty="0"/>
              <a:t>）；方案 </a:t>
            </a:r>
            <a:r>
              <a:rPr lang="en-US" altLang="zh-CN" sz="1600" dirty="0"/>
              <a:t>2</a:t>
            </a:r>
            <a:r>
              <a:rPr lang="zh-CN" altLang="en-US" sz="1600" dirty="0"/>
              <a:t>：接入 </a:t>
            </a:r>
            <a:r>
              <a:rPr lang="en-US" altLang="zh-CN" sz="1600" dirty="0"/>
              <a:t>8</a:t>
            </a:r>
            <a:r>
              <a:rPr lang="zh-CN" altLang="en-US" sz="1600" dirty="0"/>
              <a:t> 个 </a:t>
            </a:r>
            <a:r>
              <a:rPr lang="en" altLang="zh-CN" sz="1600" dirty="0"/>
              <a:t>PoD</a:t>
            </a:r>
            <a:r>
              <a:rPr lang="zh-CN" altLang="en-US" sz="1600" dirty="0"/>
              <a:t>，（每 </a:t>
            </a:r>
            <a:r>
              <a:rPr lang="en" altLang="zh-CN" sz="1600" dirty="0"/>
              <a:t>PoD</a:t>
            </a:r>
            <a:r>
              <a:rPr lang="zh-CN" altLang="en-US" sz="1600" dirty="0"/>
              <a:t> </a:t>
            </a:r>
            <a:r>
              <a:rPr lang="en" altLang="zh-CN" sz="1600" dirty="0"/>
              <a:t>8</a:t>
            </a:r>
            <a:r>
              <a:rPr lang="zh-CN" altLang="en-US" sz="1600" dirty="0"/>
              <a:t> 个 </a:t>
            </a:r>
            <a:r>
              <a:rPr lang="en" altLang="zh-CN" sz="1600" dirty="0"/>
              <a:t>L2</a:t>
            </a:r>
            <a:r>
              <a:rPr lang="zh-CN" altLang="en-US" sz="1600" dirty="0"/>
              <a:t>，实现 </a:t>
            </a:r>
            <a:r>
              <a:rPr lang="en" altLang="zh-CN" sz="1600" dirty="0"/>
              <a:t>PoD</a:t>
            </a:r>
            <a:r>
              <a:rPr lang="zh-CN" altLang="en-US" sz="1600" dirty="0"/>
              <a:t> 间互访）</a:t>
            </a:r>
          </a:p>
          <a:p>
            <a:endParaRPr lang="en-US" altLang="zh-CN" sz="1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0E5FBB-52FA-EE3C-9D09-44409CD18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62" y="3262744"/>
            <a:ext cx="5056260" cy="336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59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169BB40-C8E7-4665-F100-F8A4BEFCB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字节：三层盒式交换机，无收敛 </a:t>
            </a:r>
            <a:r>
              <a:rPr lang="en" altLang="zh-CN" dirty="0"/>
              <a:t>Clos</a:t>
            </a:r>
            <a:r>
              <a:rPr lang="zh-CN" altLang="en-US" dirty="0"/>
              <a:t> 组网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3E30E207-FA21-667C-60C9-DA7160219B6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1800" dirty="0"/>
              <a:t>方案选择问题：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1600" dirty="0"/>
              <a:t>不同层级、设备节点间，单链路连接可节省设备，双链路连接可增加可靠性，字节如何选择？</a:t>
            </a:r>
          </a:p>
          <a:p>
            <a:pPr marL="582006" lvl="1" indent="-342900">
              <a:buFont typeface="+mj-lt"/>
              <a:buAutoNum type="arabicPeriod"/>
            </a:pPr>
            <a:r>
              <a:rPr lang="en" altLang="zh-CN" sz="1600" dirty="0"/>
              <a:t>L2</a:t>
            </a:r>
            <a:r>
              <a:rPr lang="zh-CN" altLang="en-US" sz="1600" dirty="0"/>
              <a:t> 实现并轨还是 </a:t>
            </a:r>
            <a:r>
              <a:rPr lang="en" altLang="zh-CN" sz="1600" dirty="0"/>
              <a:t>L3</a:t>
            </a:r>
            <a:r>
              <a:rPr lang="zh-CN" altLang="en-US" sz="1600" dirty="0"/>
              <a:t> 实现并轨，字节如何选择？</a:t>
            </a:r>
          </a:p>
          <a:p>
            <a:endParaRPr lang="zh-CN" altLang="en-US" sz="1800" dirty="0"/>
          </a:p>
          <a:p>
            <a:endParaRPr lang="zh-CN" altLang="en-US" sz="1800" dirty="0"/>
          </a:p>
          <a:p>
            <a:endParaRPr lang="zh-CN" altLang="en-US" sz="1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41B824D-E882-176A-8714-9C60EC323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44" y="3013264"/>
            <a:ext cx="5056260" cy="336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67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23">
            <a:extLst>
              <a:ext uri="{FF2B5EF4-FFF2-40B4-BE49-F238E27FC236}">
                <a16:creationId xmlns:a16="http://schemas.microsoft.com/office/drawing/2014/main" id="{C656BD6B-C360-3B8A-66D9-B69B99B01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字节：三层盒式交换机，无收敛 </a:t>
            </a:r>
            <a:r>
              <a:rPr lang="en" altLang="zh-CN" dirty="0"/>
              <a:t>Clos</a:t>
            </a:r>
            <a:r>
              <a:rPr lang="zh-CN" altLang="en-US" dirty="0"/>
              <a:t> 组网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3223CB-9406-889F-B6C3-11563FB4BD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4" y="1246908"/>
            <a:ext cx="5400000" cy="5112000"/>
          </a:xfrm>
        </p:spPr>
        <p:txBody>
          <a:bodyPr/>
          <a:lstStyle/>
          <a:p>
            <a:r>
              <a:rPr lang="zh-CN" altLang="en-US" b="1" dirty="0">
                <a:solidFill>
                  <a:srgbClr val="66BA36"/>
                </a:solidFill>
              </a:rPr>
              <a:t>方案 </a:t>
            </a:r>
            <a:r>
              <a:rPr lang="en-US" altLang="zh-CN" b="1" dirty="0">
                <a:solidFill>
                  <a:srgbClr val="66BA36"/>
                </a:solidFill>
              </a:rPr>
              <a:t>1</a:t>
            </a:r>
            <a:r>
              <a:rPr lang="zh-CN" altLang="en-US" b="1" dirty="0">
                <a:solidFill>
                  <a:srgbClr val="66BA36"/>
                </a:solidFill>
              </a:rPr>
              <a:t>：</a:t>
            </a:r>
            <a:endParaRPr lang="en-US" altLang="zh-CN" b="1" dirty="0">
              <a:solidFill>
                <a:srgbClr val="66BA36"/>
              </a:solidFill>
            </a:endParaRPr>
          </a:p>
          <a:p>
            <a:pPr lvl="1"/>
            <a:r>
              <a:rPr lang="zh-CN" altLang="en-US" dirty="0"/>
              <a:t>单轨无收敛，二层胖树接入 </a:t>
            </a:r>
            <a:r>
              <a:rPr lang="en-US" altLang="zh-CN" dirty="0"/>
              <a:t>64*32=2</a:t>
            </a:r>
            <a:r>
              <a:rPr lang="en" altLang="zh-CN" dirty="0"/>
              <a:t>K</a:t>
            </a:r>
            <a:r>
              <a:rPr lang="zh-CN" altLang="en-US" dirty="0"/>
              <a:t> </a:t>
            </a:r>
            <a:r>
              <a:rPr lang="en" altLang="zh-CN" dirty="0"/>
              <a:t>A100</a:t>
            </a:r>
          </a:p>
          <a:p>
            <a:pPr lvl="1"/>
            <a:r>
              <a:rPr lang="en-US" altLang="zh-CN" dirty="0"/>
              <a:t>8</a:t>
            </a:r>
            <a:r>
              <a:rPr lang="zh-CN" altLang="en-US" dirty="0"/>
              <a:t> 轨道在 </a:t>
            </a:r>
            <a:r>
              <a:rPr lang="en" altLang="zh-CN" dirty="0"/>
              <a:t>L3</a:t>
            </a:r>
            <a:r>
              <a:rPr lang="zh-CN" altLang="en-US" dirty="0"/>
              <a:t> 节点上并轨互访，</a:t>
            </a:r>
            <a:r>
              <a:rPr lang="en" altLang="zh-CN" dirty="0"/>
              <a:t>8</a:t>
            </a:r>
            <a:r>
              <a:rPr lang="zh-CN" altLang="en-US" dirty="0"/>
              <a:t> 轨道 </a:t>
            </a:r>
            <a:r>
              <a:rPr lang="en-US" altLang="zh-CN" dirty="0"/>
              <a:t>2*8=16</a:t>
            </a:r>
            <a:r>
              <a:rPr lang="en" altLang="zh-CN" dirty="0"/>
              <a:t>K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3C549E-9A12-DC63-C542-4AC53B9369D5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87108" y="1246908"/>
            <a:ext cx="5400000" cy="5112000"/>
          </a:xfrm>
        </p:spPr>
        <p:txBody>
          <a:bodyPr/>
          <a:lstStyle/>
          <a:p>
            <a:r>
              <a:rPr lang="zh-CN" altLang="en-US" b="1" dirty="0">
                <a:solidFill>
                  <a:srgbClr val="66BA36"/>
                </a:solidFill>
              </a:rPr>
              <a:t>方案 </a:t>
            </a:r>
            <a:r>
              <a:rPr lang="en-US" altLang="zh-CN" b="1" dirty="0">
                <a:solidFill>
                  <a:srgbClr val="66BA36"/>
                </a:solidFill>
              </a:rPr>
              <a:t>2</a:t>
            </a:r>
            <a:r>
              <a:rPr lang="zh-CN" altLang="en-US" b="1" dirty="0">
                <a:solidFill>
                  <a:srgbClr val="66BA36"/>
                </a:solidFill>
              </a:rPr>
              <a:t>：</a:t>
            </a:r>
            <a:endParaRPr lang="en-US" altLang="zh-CN" b="1" dirty="0">
              <a:solidFill>
                <a:srgbClr val="66BA36"/>
              </a:solidFill>
            </a:endParaRPr>
          </a:p>
          <a:p>
            <a:pPr lvl="1"/>
            <a:r>
              <a:rPr lang="en-US" altLang="zh-CN" dirty="0"/>
              <a:t>8</a:t>
            </a:r>
            <a:r>
              <a:rPr lang="zh-CN" altLang="en-US" dirty="0"/>
              <a:t>  轨道在 </a:t>
            </a:r>
            <a:r>
              <a:rPr lang="en" altLang="zh-CN" dirty="0"/>
              <a:t>L2</a:t>
            </a:r>
            <a:r>
              <a:rPr lang="zh-CN" altLang="en-US" dirty="0"/>
              <a:t> 上并轨互访</a:t>
            </a:r>
          </a:p>
          <a:p>
            <a:pPr lvl="1"/>
            <a:r>
              <a:rPr lang="zh-CN" altLang="en-US" dirty="0"/>
              <a:t>单 </a:t>
            </a:r>
            <a:r>
              <a:rPr lang="en" altLang="zh-CN" dirty="0"/>
              <a:t>PoD</a:t>
            </a:r>
            <a:r>
              <a:rPr lang="zh-CN" altLang="en-US" dirty="0"/>
              <a:t> 完整接入 </a:t>
            </a:r>
            <a:r>
              <a:rPr lang="en-US" altLang="zh-CN" dirty="0"/>
              <a:t>256</a:t>
            </a:r>
            <a:r>
              <a:rPr lang="zh-CN" altLang="en-US" dirty="0"/>
              <a:t> 个 </a:t>
            </a:r>
            <a:r>
              <a:rPr lang="en" altLang="zh-CN" dirty="0"/>
              <a:t>server</a:t>
            </a:r>
            <a:r>
              <a:rPr lang="zh-CN" altLang="en-US" dirty="0"/>
              <a:t>（</a:t>
            </a:r>
            <a:r>
              <a:rPr lang="en" altLang="zh-CN" dirty="0"/>
              <a:t>2K</a:t>
            </a:r>
            <a:r>
              <a:rPr lang="zh-CN" altLang="en-US" dirty="0"/>
              <a:t> </a:t>
            </a:r>
            <a:r>
              <a:rPr lang="en" altLang="zh-CN" dirty="0"/>
              <a:t>A100</a:t>
            </a:r>
            <a:r>
              <a:rPr lang="zh-CN" altLang="en-US" dirty="0"/>
              <a:t>）</a:t>
            </a:r>
            <a:endParaRPr lang="en" altLang="zh-CN" dirty="0"/>
          </a:p>
          <a:p>
            <a:pPr lvl="1"/>
            <a:r>
              <a:rPr lang="en" altLang="zh-CN" dirty="0"/>
              <a:t>8</a:t>
            </a:r>
            <a:r>
              <a:rPr lang="zh-CN" altLang="en-US" dirty="0"/>
              <a:t> 个 </a:t>
            </a:r>
            <a:r>
              <a:rPr lang="en" altLang="zh-CN" dirty="0"/>
              <a:t>PoD</a:t>
            </a:r>
            <a:r>
              <a:rPr lang="zh-CN" altLang="en-US" dirty="0"/>
              <a:t> 通过 </a:t>
            </a:r>
            <a:r>
              <a:rPr lang="en" altLang="zh-CN" dirty="0"/>
              <a:t>L3</a:t>
            </a:r>
            <a:r>
              <a:rPr lang="zh-CN" altLang="en-US" dirty="0"/>
              <a:t> 互联形成 </a:t>
            </a:r>
            <a:r>
              <a:rPr lang="en-US" altLang="zh-CN" dirty="0"/>
              <a:t>16</a:t>
            </a:r>
            <a:r>
              <a:rPr lang="en" altLang="zh-CN" dirty="0"/>
              <a:t>K</a:t>
            </a:r>
            <a:r>
              <a:rPr lang="zh-CN" altLang="en-US" dirty="0"/>
              <a:t> 集群</a:t>
            </a:r>
          </a:p>
          <a:p>
            <a:endParaRPr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2D641A38-5494-DFD6-62D5-4F2E4D36B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099" y="3512126"/>
            <a:ext cx="4674284" cy="2825743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0F26BF0-D663-4748-A518-66DF88EE0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347" y="3453314"/>
            <a:ext cx="4620956" cy="290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466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C4AD4C1-D500-90CC-CA51-41A9498E3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字节：重并行策略优化、网络可靠性提升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C5CEFE0-63D4-97BA-7AF9-1D78C0B544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﻿﻿优化端到端 </a:t>
            </a:r>
            <a:r>
              <a:rPr lang="en" altLang="zh-CN" dirty="0"/>
              <a:t>CC</a:t>
            </a:r>
            <a:r>
              <a:rPr lang="zh-CN" altLang="en" dirty="0"/>
              <a:t>：</a:t>
            </a:r>
            <a:r>
              <a:rPr lang="zh-CN" altLang="en-US" dirty="0"/>
              <a:t>结合 </a:t>
            </a:r>
            <a:r>
              <a:rPr lang="en" altLang="zh-CN" dirty="0"/>
              <a:t>Swift</a:t>
            </a:r>
            <a:r>
              <a:rPr lang="zh-CN" altLang="en-US" dirty="0"/>
              <a:t> 和 </a:t>
            </a:r>
            <a:r>
              <a:rPr lang="en" altLang="zh-CN" dirty="0"/>
              <a:t>DCQCN</a:t>
            </a:r>
            <a:r>
              <a:rPr lang="zh-CN" altLang="en" dirty="0"/>
              <a:t>，</a:t>
            </a:r>
            <a:r>
              <a:rPr lang="zh-CN" altLang="en-US" dirty="0"/>
              <a:t>精确 </a:t>
            </a:r>
            <a:r>
              <a:rPr lang="en" altLang="zh-CN" dirty="0"/>
              <a:t>RTT</a:t>
            </a:r>
            <a:r>
              <a:rPr lang="zh-CN" altLang="en-US" dirty="0"/>
              <a:t> 测量和快速响应拥塞 </a:t>
            </a:r>
            <a:r>
              <a:rPr lang="en" altLang="zh-CN" dirty="0"/>
              <a:t>ECN</a:t>
            </a:r>
          </a:p>
          <a:p>
            <a:r>
              <a:rPr lang="en" altLang="zh-CN" dirty="0"/>
              <a:t>﻿﻿</a:t>
            </a:r>
            <a:r>
              <a:rPr lang="zh-CN" altLang="en-US" dirty="0"/>
              <a:t>传输层重传优化设计超时时间，对性能差的节点能将任务动态调整</a:t>
            </a:r>
          </a:p>
          <a:p>
            <a:endParaRPr lang="en-US" altLang="zh-CN" dirty="0"/>
          </a:p>
          <a:p>
            <a:r>
              <a:rPr lang="zh-CN" altLang="en-US" dirty="0"/>
              <a:t>基于拓扑优化并行策略（</a:t>
            </a:r>
            <a:r>
              <a:rPr lang="en" altLang="zh-CN" dirty="0"/>
              <a:t>TP/CP/PP/DP </a:t>
            </a:r>
            <a:r>
              <a:rPr lang="zh-CN" altLang="en-US" dirty="0"/>
              <a:t>）</a:t>
            </a:r>
            <a:endParaRPr lang="en" altLang="zh-CN" dirty="0"/>
          </a:p>
          <a:p>
            <a:r>
              <a:rPr lang="zh-CN" altLang="en-US" dirty="0"/>
              <a:t>﻿﻿优化 </a:t>
            </a:r>
            <a:r>
              <a:rPr lang="en" altLang="zh-CN" dirty="0"/>
              <a:t>CKPT</a:t>
            </a:r>
            <a:r>
              <a:rPr lang="zh-CN" altLang="en-US" dirty="0"/>
              <a:t> </a:t>
            </a:r>
            <a:r>
              <a:rPr lang="en-US" altLang="zh-CN" dirty="0"/>
              <a:t>IO</a:t>
            </a:r>
            <a:r>
              <a:rPr lang="zh-CN" altLang="en-US" dirty="0"/>
              <a:t>，减少存放时慢链路等待，减少拉取数据时多访问争抢</a:t>
            </a:r>
          </a:p>
          <a:p>
            <a:r>
              <a:rPr lang="en" altLang="zh-CN" dirty="0"/>
              <a:t>﻿﻿</a:t>
            </a:r>
            <a:r>
              <a:rPr lang="zh-CN" altLang="en-US" dirty="0"/>
              <a:t>建立容错机制和故障检测机制，实现实时监测系统状态（</a:t>
            </a:r>
            <a:r>
              <a:rPr lang="en" altLang="zh-CN" dirty="0"/>
              <a:t>GPU</a:t>
            </a:r>
            <a:r>
              <a:rPr lang="zh-CN" altLang="en-US" dirty="0"/>
              <a:t>状态、网络性能、训练进度）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14663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3B78C84F-90AF-CCBD-F48C-9248B552D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字节发布 </a:t>
            </a:r>
            <a:r>
              <a:rPr lang="en" altLang="zh-CN" dirty="0" err="1"/>
              <a:t>EthLink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B70B7122-2B9E-D8F0-6BE6-729FA86413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以​​高带宽、低延迟、强容错​​为核心，通过自研交换机（</a:t>
            </a:r>
            <a:r>
              <a:rPr lang="en" altLang="zh-CN" dirty="0"/>
              <a:t>B5020</a:t>
            </a:r>
            <a:r>
              <a:rPr lang="zh-CN" altLang="en" dirty="0"/>
              <a:t>）、</a:t>
            </a:r>
            <a:r>
              <a:rPr lang="en" altLang="zh-CN" dirty="0" err="1"/>
              <a:t>EthLink</a:t>
            </a:r>
            <a:r>
              <a:rPr lang="zh-CN" altLang="en-US" dirty="0"/>
              <a:t> 协议及动态优化算法，实现万卡级高效训练。技术亮点：</a:t>
            </a:r>
          </a:p>
          <a:p>
            <a:pPr lvl="1"/>
            <a:r>
              <a:rPr lang="zh-CN" altLang="en-US" dirty="0"/>
              <a:t>​​硬件协同设计​​：</a:t>
            </a:r>
            <a:r>
              <a:rPr lang="en" altLang="zh-CN" dirty="0"/>
              <a:t>Tomahawk 5</a:t>
            </a:r>
            <a:r>
              <a:rPr lang="zh-CN" altLang="en-US" dirty="0"/>
              <a:t>芯片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" altLang="zh-CN" dirty="0"/>
              <a:t>LPO</a:t>
            </a:r>
            <a:r>
              <a:rPr lang="zh-CN" altLang="en-US" dirty="0"/>
              <a:t> 光模块降低功耗</a:t>
            </a:r>
          </a:p>
          <a:p>
            <a:pPr lvl="1"/>
            <a:r>
              <a:rPr lang="zh-CN" altLang="en-US" dirty="0"/>
              <a:t>​​协议创新​​：</a:t>
            </a:r>
            <a:r>
              <a:rPr lang="en" altLang="zh-CN" dirty="0" err="1"/>
              <a:t>EthLink</a:t>
            </a:r>
            <a:r>
              <a:rPr lang="zh-CN" altLang="en-US" dirty="0"/>
              <a:t> 支持双语义，优化 </a:t>
            </a:r>
            <a:r>
              <a:rPr lang="en" altLang="zh-CN" dirty="0"/>
              <a:t>RDMA</a:t>
            </a:r>
            <a:r>
              <a:rPr lang="zh-CN" altLang="en-US" dirty="0"/>
              <a:t> 效率</a:t>
            </a:r>
          </a:p>
          <a:p>
            <a:pPr lvl="1"/>
            <a:r>
              <a:rPr lang="zh-CN" altLang="en-US" dirty="0"/>
              <a:t>​​全局调度​​：任务感知的流量均衡与故障自愈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E0E0811-A962-AB92-B446-F36ED28CA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072" b="5118"/>
          <a:stretch/>
        </p:blipFill>
        <p:spPr bwMode="auto">
          <a:xfrm>
            <a:off x="168126" y="3994181"/>
            <a:ext cx="7136133" cy="234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AAEAF37-FA2C-A3A5-4752-A4D90143CD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67733" y="3994181"/>
            <a:ext cx="4282849" cy="234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E99FE4A8-37DE-3A10-5BFA-6B81EC760149}"/>
              </a:ext>
            </a:extLst>
          </p:cNvPr>
          <p:cNvSpPr txBox="1"/>
          <p:nvPr/>
        </p:nvSpPr>
        <p:spPr>
          <a:xfrm>
            <a:off x="4786076" y="772696"/>
            <a:ext cx="69645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600" i="1" dirty="0">
                <a:solidFill>
                  <a:srgbClr val="66BA36"/>
                </a:solidFill>
                <a:latin typeface="Lexend" pitchFamily="2" charset="0"/>
              </a:rPr>
              <a:t>https://mp.weixin.qq.com/s/aTM5B85wCU6cIbA0Ihdpkg</a:t>
            </a:r>
          </a:p>
        </p:txBody>
      </p:sp>
    </p:spTree>
    <p:extLst>
      <p:ext uri="{BB962C8B-B14F-4D97-AF65-F5344CB8AC3E}">
        <p14:creationId xmlns:p14="http://schemas.microsoft.com/office/powerpoint/2010/main" val="1962367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A24BAE-9E2F-AF9A-1552-7D1F8EA26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阿里：三层 </a:t>
            </a:r>
            <a:r>
              <a:rPr lang="en" altLang="zh-CN" dirty="0"/>
              <a:t>Clos</a:t>
            </a:r>
            <a:r>
              <a:rPr lang="zh-CN" altLang="en-US" dirty="0"/>
              <a:t> 组网，</a:t>
            </a:r>
            <a:r>
              <a:rPr lang="en" altLang="zh-CN" dirty="0"/>
              <a:t>Spine</a:t>
            </a:r>
            <a:r>
              <a:rPr lang="zh-CN" altLang="en-US" dirty="0"/>
              <a:t> 层带宽收敛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83DDB0-64F1-9015-B279-B2A52FD53B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3" y="1246908"/>
            <a:ext cx="10963473" cy="5112000"/>
          </a:xfrm>
        </p:spPr>
        <p:txBody>
          <a:bodyPr/>
          <a:lstStyle/>
          <a:p>
            <a:r>
              <a:rPr lang="zh-CN" altLang="en-US" sz="1800" dirty="0"/>
              <a:t>三层盒式交换机 </a:t>
            </a:r>
            <a:r>
              <a:rPr lang="en" altLang="zh-CN" sz="1800" dirty="0"/>
              <a:t>Clos</a:t>
            </a:r>
            <a:r>
              <a:rPr lang="zh-CN" altLang="en-US" sz="1800" dirty="0"/>
              <a:t> 组网，每卡 </a:t>
            </a:r>
            <a:r>
              <a:rPr lang="en-US" altLang="zh-CN" sz="1800" dirty="0"/>
              <a:t>2*200</a:t>
            </a:r>
            <a:r>
              <a:rPr lang="en" altLang="zh-CN" sz="1800" dirty="0"/>
              <a:t>G</a:t>
            </a:r>
            <a:r>
              <a:rPr lang="zh-CN" altLang="en" sz="1800" dirty="0"/>
              <a:t>，</a:t>
            </a:r>
            <a:r>
              <a:rPr lang="en" altLang="zh-CN" sz="1800" dirty="0"/>
              <a:t>16</a:t>
            </a:r>
            <a:r>
              <a:rPr lang="zh-CN" altLang="en-US" sz="1800" dirty="0"/>
              <a:t> 轨接入，实现双平面扩大 </a:t>
            </a:r>
            <a:r>
              <a:rPr lang="en" altLang="zh-CN" sz="1800" dirty="0"/>
              <a:t>segment</a:t>
            </a:r>
          </a:p>
          <a:p>
            <a:r>
              <a:rPr lang="en" altLang="zh-CN" sz="1800" dirty="0"/>
              <a:t>Spine</a:t>
            </a:r>
            <a:r>
              <a:rPr lang="zh-CN" altLang="en-US" sz="1800" dirty="0"/>
              <a:t> 层：</a:t>
            </a:r>
            <a:r>
              <a:rPr lang="en" altLang="zh-CN" sz="1800" dirty="0"/>
              <a:t>15:1</a:t>
            </a:r>
            <a:r>
              <a:rPr lang="zh-CN" altLang="en-US" sz="1800" dirty="0"/>
              <a:t> 收敛比</a:t>
            </a:r>
            <a:endParaRPr lang="en" altLang="zh-CN" sz="1800" dirty="0"/>
          </a:p>
          <a:p>
            <a:r>
              <a:rPr lang="en" altLang="zh-CN" sz="1800" dirty="0"/>
              <a:t>Pod</a:t>
            </a:r>
            <a:r>
              <a:rPr lang="zh-CN" altLang="en-US" sz="1800" dirty="0"/>
              <a:t> 规模：单 </a:t>
            </a:r>
            <a:r>
              <a:rPr lang="en" altLang="zh-CN" sz="1800" dirty="0"/>
              <a:t>PoD</a:t>
            </a:r>
            <a:r>
              <a:rPr lang="zh-CN" altLang="en-US" sz="1800" dirty="0"/>
              <a:t> 卡数 </a:t>
            </a:r>
            <a:r>
              <a:rPr lang="en-US" altLang="zh-CN" sz="1800" dirty="0"/>
              <a:t>15</a:t>
            </a:r>
            <a:r>
              <a:rPr lang="en" altLang="zh-CN" sz="1800" dirty="0"/>
              <a:t>k</a:t>
            </a:r>
            <a:r>
              <a:rPr lang="zh-CN" altLang="en" sz="1800" dirty="0"/>
              <a:t>，</a:t>
            </a:r>
            <a:r>
              <a:rPr lang="en" altLang="zh-CN" sz="1800" dirty="0"/>
              <a:t>96.3%</a:t>
            </a:r>
            <a:r>
              <a:rPr lang="zh-CN" altLang="en-US" sz="1800" dirty="0"/>
              <a:t> 训练任务</a:t>
            </a:r>
          </a:p>
          <a:p>
            <a:r>
              <a:rPr lang="zh-CN" altLang="en-US" sz="1800" dirty="0"/>
              <a:t>可在单 </a:t>
            </a:r>
            <a:r>
              <a:rPr lang="en" altLang="zh-CN" sz="1800" dirty="0"/>
              <a:t>Pod</a:t>
            </a:r>
            <a:r>
              <a:rPr lang="zh-CN" altLang="en-US" sz="1800" dirty="0"/>
              <a:t> 内完成，跨 </a:t>
            </a:r>
            <a:r>
              <a:rPr lang="en" altLang="zh-CN" sz="1800" dirty="0"/>
              <a:t>PoD</a:t>
            </a:r>
            <a:r>
              <a:rPr lang="zh-CN" altLang="en-US" sz="1800" dirty="0"/>
              <a:t> 任务采用 </a:t>
            </a:r>
            <a:r>
              <a:rPr lang="en" altLang="zh-CN" sz="1800" dirty="0"/>
              <a:t>PP</a:t>
            </a:r>
            <a:r>
              <a:rPr lang="zh-CN" altLang="en-US" sz="1800" dirty="0"/>
              <a:t> 并行，</a:t>
            </a:r>
            <a:r>
              <a:rPr lang="en" altLang="zh-CN" sz="1800" dirty="0"/>
              <a:t>Spine</a:t>
            </a:r>
            <a:r>
              <a:rPr lang="zh-CN" altLang="en-US" sz="1800" dirty="0"/>
              <a:t> 层带宽可 </a:t>
            </a:r>
            <a:r>
              <a:rPr lang="en-US" altLang="zh-CN" sz="1800" dirty="0"/>
              <a:t>15:1</a:t>
            </a:r>
            <a:r>
              <a:rPr lang="zh-CN" altLang="en-US" sz="1800" dirty="0"/>
              <a:t> 收敛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BC9938-0CE8-103D-F99B-6F2EBE374349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973993" y="3501737"/>
            <a:ext cx="5141807" cy="2857172"/>
          </a:xfrm>
        </p:spPr>
        <p:txBody>
          <a:bodyPr anchor="ctr"/>
          <a:lstStyle/>
          <a:p>
            <a:pPr>
              <a:spcAft>
                <a:spcPts val="0"/>
              </a:spcAft>
            </a:pPr>
            <a:r>
              <a:rPr lang="zh-CN" altLang="en-US" sz="1600" dirty="0"/>
              <a:t>每 </a:t>
            </a:r>
            <a:r>
              <a:rPr lang="en" altLang="zh-CN" sz="1600" dirty="0"/>
              <a:t>server</a:t>
            </a:r>
            <a:r>
              <a:rPr lang="zh-CN" altLang="en" sz="1600" dirty="0"/>
              <a:t>：</a:t>
            </a:r>
            <a:r>
              <a:rPr lang="en" altLang="zh-CN" sz="1600" dirty="0"/>
              <a:t>8</a:t>
            </a:r>
            <a:r>
              <a:rPr lang="zh-CN" altLang="en-US" sz="1600" dirty="0"/>
              <a:t> </a:t>
            </a:r>
            <a:r>
              <a:rPr lang="en-US" altLang="zh-CN" sz="1600" dirty="0"/>
              <a:t>GPU</a:t>
            </a:r>
            <a:r>
              <a:rPr lang="zh-CN" altLang="en-US" sz="1600" dirty="0"/>
              <a:t>，每卡 </a:t>
            </a:r>
            <a:r>
              <a:rPr lang="en-US" altLang="zh-CN" sz="1600" dirty="0"/>
              <a:t>2*200</a:t>
            </a:r>
            <a:r>
              <a:rPr lang="en" altLang="zh-CN" sz="1600" dirty="0"/>
              <a:t>G</a:t>
            </a:r>
            <a:r>
              <a:rPr lang="zh-CN" altLang="en" sz="1600" dirty="0"/>
              <a:t>，</a:t>
            </a:r>
            <a:r>
              <a:rPr lang="en" altLang="zh-CN" sz="1600" dirty="0"/>
              <a:t>16</a:t>
            </a:r>
            <a:r>
              <a:rPr lang="zh-CN" altLang="en-US" sz="1600" dirty="0"/>
              <a:t> 轨接入</a:t>
            </a:r>
          </a:p>
          <a:p>
            <a:pPr>
              <a:spcAft>
                <a:spcPts val="0"/>
              </a:spcAft>
            </a:pPr>
            <a:r>
              <a:rPr lang="zh-CN" altLang="en-US" sz="1600" dirty="0"/>
              <a:t>每 </a:t>
            </a:r>
            <a:r>
              <a:rPr lang="en" altLang="zh-CN" sz="1600" dirty="0"/>
              <a:t>segment</a:t>
            </a:r>
            <a:r>
              <a:rPr lang="zh-CN" altLang="en-US" sz="1600" dirty="0"/>
              <a:t>：</a:t>
            </a:r>
            <a:r>
              <a:rPr lang="en" altLang="zh-CN" sz="1600" dirty="0"/>
              <a:t>128 server</a:t>
            </a:r>
            <a:r>
              <a:rPr lang="zh-CN" altLang="en-US" sz="1600" dirty="0"/>
              <a:t> </a:t>
            </a:r>
            <a:r>
              <a:rPr lang="en" altLang="zh-CN" sz="1600" dirty="0"/>
              <a:t>+</a:t>
            </a:r>
            <a:r>
              <a:rPr lang="zh-CN" altLang="en-US" sz="1600" dirty="0"/>
              <a:t> </a:t>
            </a:r>
            <a:r>
              <a:rPr lang="en" altLang="zh-CN" sz="1600" dirty="0"/>
              <a:t>8 server</a:t>
            </a:r>
            <a:r>
              <a:rPr lang="zh-CN" altLang="en-US" sz="1600" dirty="0"/>
              <a:t>（</a:t>
            </a:r>
            <a:r>
              <a:rPr lang="en-US" altLang="zh-CN" sz="1600" dirty="0"/>
              <a:t>1024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64</a:t>
            </a:r>
            <a:r>
              <a:rPr lang="zh-CN" altLang="en-US" sz="1600" dirty="0"/>
              <a:t>备）</a:t>
            </a:r>
          </a:p>
          <a:p>
            <a:pPr>
              <a:spcAft>
                <a:spcPts val="0"/>
              </a:spcAft>
            </a:pPr>
            <a:r>
              <a:rPr lang="zh-CN" altLang="en-US" sz="1600" dirty="0"/>
              <a:t>﻿每 </a:t>
            </a:r>
            <a:r>
              <a:rPr lang="en" altLang="zh-CN" sz="1600" dirty="0"/>
              <a:t>Pod</a:t>
            </a:r>
            <a:r>
              <a:rPr lang="zh-CN" altLang="en-US" sz="1600" dirty="0"/>
              <a:t>：</a:t>
            </a:r>
            <a:r>
              <a:rPr lang="en" altLang="zh-CN" sz="1600" dirty="0"/>
              <a:t>15 Segment</a:t>
            </a:r>
            <a:r>
              <a:rPr lang="zh-CN" altLang="en" sz="1600" dirty="0"/>
              <a:t>（</a:t>
            </a:r>
            <a:r>
              <a:rPr lang="en" altLang="zh-CN" sz="1600" dirty="0"/>
              <a:t>15k</a:t>
            </a:r>
            <a:r>
              <a:rPr lang="zh-CN" altLang="en-US" sz="1600" dirty="0"/>
              <a:t>＋</a:t>
            </a:r>
            <a:r>
              <a:rPr lang="en-US" altLang="zh-CN" sz="1600" dirty="0"/>
              <a:t>960</a:t>
            </a:r>
            <a:r>
              <a:rPr lang="zh-CN" altLang="en-US" sz="1600" dirty="0"/>
              <a:t>备用）</a:t>
            </a:r>
          </a:p>
          <a:p>
            <a:pPr>
              <a:spcAft>
                <a:spcPts val="0"/>
              </a:spcAft>
            </a:pPr>
            <a:r>
              <a:rPr lang="en-US" altLang="zh-CN" sz="1600" dirty="0"/>
              <a:t>Cluster</a:t>
            </a:r>
            <a:r>
              <a:rPr lang="zh-CN" altLang="en-US" sz="1600" dirty="0"/>
              <a:t>：</a:t>
            </a:r>
            <a:r>
              <a:rPr lang="en-US" altLang="zh-CN" sz="1600" dirty="0"/>
              <a:t>8 </a:t>
            </a:r>
            <a:r>
              <a:rPr lang="en" altLang="zh-CN" sz="1600" dirty="0"/>
              <a:t>Pod</a:t>
            </a:r>
            <a:r>
              <a:rPr lang="zh-CN" altLang="en" sz="1600" dirty="0"/>
              <a:t>（</a:t>
            </a:r>
            <a:r>
              <a:rPr lang="en" altLang="zh-CN" sz="1600" dirty="0"/>
              <a:t>120k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7.5</a:t>
            </a:r>
            <a:r>
              <a:rPr lang="en" altLang="zh-CN" sz="1600" dirty="0"/>
              <a:t>K</a:t>
            </a:r>
            <a:r>
              <a:rPr lang="zh-CN" altLang="en-US" sz="1600" dirty="0"/>
              <a:t>）</a:t>
            </a:r>
          </a:p>
          <a:p>
            <a:pPr>
              <a:spcAft>
                <a:spcPts val="0"/>
              </a:spcAft>
            </a:pPr>
            <a:r>
              <a:rPr lang="zh-CN" altLang="en-US" sz="1600" dirty="0"/>
              <a:t>最大组网：</a:t>
            </a:r>
            <a:r>
              <a:rPr lang="en-US" altLang="zh-CN" sz="1600" dirty="0"/>
              <a:t>128 </a:t>
            </a:r>
            <a:r>
              <a:rPr lang="en" altLang="zh-CN" sz="1600" dirty="0"/>
              <a:t>Pod</a:t>
            </a:r>
            <a:r>
              <a:rPr lang="zh-CN" altLang="en" sz="1600" dirty="0"/>
              <a:t>（</a:t>
            </a:r>
            <a:r>
              <a:rPr lang="en" altLang="zh-CN" sz="1600" dirty="0"/>
              <a:t>1920k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120</a:t>
            </a:r>
            <a:r>
              <a:rPr lang="en" altLang="zh-CN" sz="1600" dirty="0"/>
              <a:t>k</a:t>
            </a:r>
            <a:r>
              <a:rPr lang="zh-CN" altLang="en" sz="1600" dirty="0"/>
              <a:t>）</a:t>
            </a:r>
          </a:p>
          <a:p>
            <a:pPr>
              <a:spcAft>
                <a:spcPts val="0"/>
              </a:spcAft>
            </a:pPr>
            <a:r>
              <a:rPr lang="en" altLang="zh-CN" sz="1600" dirty="0"/>
              <a:t>TOR/Agg/Core</a:t>
            </a:r>
            <a:r>
              <a:rPr lang="zh-CN" altLang="en-US" sz="1600" dirty="0"/>
              <a:t>盒式交換机：</a:t>
            </a:r>
            <a:r>
              <a:rPr lang="en-US" altLang="zh-CN" sz="1600" dirty="0"/>
              <a:t>51.2</a:t>
            </a:r>
            <a:r>
              <a:rPr lang="en" altLang="zh-CN" sz="1600" dirty="0"/>
              <a:t>Tbps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A1768CF-0CBB-BC5E-FA16-4EB3C09C7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5" y="3429000"/>
            <a:ext cx="6350360" cy="305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08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AA2238-4D7B-E290-6F7D-1AB8D7F0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Meta</a:t>
            </a:r>
            <a:r>
              <a:rPr lang="zh-CN" altLang="en" dirty="0"/>
              <a:t>：</a:t>
            </a:r>
            <a:r>
              <a:rPr lang="zh-CN" altLang="en-US" dirty="0"/>
              <a:t>三层 </a:t>
            </a:r>
            <a:r>
              <a:rPr lang="en" altLang="zh-CN" dirty="0"/>
              <a:t>Clos</a:t>
            </a:r>
            <a:r>
              <a:rPr lang="zh-CN" altLang="en-US" dirty="0"/>
              <a:t> 组网，</a:t>
            </a:r>
            <a:r>
              <a:rPr lang="en" altLang="zh-CN" dirty="0"/>
              <a:t>Spine</a:t>
            </a:r>
            <a:r>
              <a:rPr lang="zh-CN" altLang="en-US" dirty="0"/>
              <a:t> 层带宽收敛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B6C746-E417-DF4D-4543-38A648B7EF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1246188"/>
            <a:ext cx="10963275" cy="5113337"/>
          </a:xfrm>
        </p:spPr>
        <p:txBody>
          <a:bodyPr/>
          <a:lstStyle/>
          <a:p>
            <a:r>
              <a:rPr lang="en-US" altLang="zh-CN" dirty="0"/>
              <a:t>L1</a:t>
            </a:r>
            <a:r>
              <a:rPr lang="zh-CN" altLang="en-US" dirty="0"/>
              <a:t> 盒式 </a:t>
            </a:r>
            <a:r>
              <a:rPr lang="en-US" altLang="zh-CN" dirty="0"/>
              <a:t>L2</a:t>
            </a:r>
            <a:r>
              <a:rPr lang="zh-CN" altLang="en-US" dirty="0"/>
              <a:t>框式 </a:t>
            </a:r>
            <a:r>
              <a:rPr lang="en" altLang="zh-CN" dirty="0"/>
              <a:t>Clos</a:t>
            </a:r>
            <a:r>
              <a:rPr lang="zh-CN" altLang="en-US" dirty="0"/>
              <a:t> 组网 每卡 </a:t>
            </a:r>
            <a:r>
              <a:rPr lang="en-US" altLang="zh-CN" dirty="0"/>
              <a:t>1*400</a:t>
            </a:r>
            <a:r>
              <a:rPr lang="en" altLang="zh-CN" dirty="0"/>
              <a:t>G</a:t>
            </a:r>
            <a:r>
              <a:rPr lang="zh-CN" altLang="en" dirty="0"/>
              <a:t>，</a:t>
            </a:r>
            <a:r>
              <a:rPr lang="zh-CN" altLang="en-US" dirty="0"/>
              <a:t>单轨接入，</a:t>
            </a:r>
            <a:r>
              <a:rPr lang="en" altLang="zh-CN" dirty="0"/>
              <a:t>Spine</a:t>
            </a:r>
            <a:r>
              <a:rPr lang="zh-CN" altLang="en-US" dirty="0"/>
              <a:t> 层 </a:t>
            </a:r>
            <a:r>
              <a:rPr lang="en" altLang="zh-CN" dirty="0"/>
              <a:t>7:1</a:t>
            </a:r>
            <a:r>
              <a:rPr lang="zh-CN" altLang="en-US" dirty="0"/>
              <a:t> 收敛，跨 </a:t>
            </a:r>
            <a:r>
              <a:rPr lang="en" altLang="zh-CN" dirty="0"/>
              <a:t>PoD</a:t>
            </a:r>
            <a:r>
              <a:rPr lang="zh-CN" altLang="en-US" dirty="0"/>
              <a:t> 训练任务采用 </a:t>
            </a:r>
            <a:r>
              <a:rPr lang="en" altLang="zh-CN" dirty="0"/>
              <a:t>DP</a:t>
            </a:r>
            <a:r>
              <a:rPr lang="zh-CN" altLang="en-US" dirty="0"/>
              <a:t> 并行</a:t>
            </a:r>
            <a:endParaRPr lang="en-US" altLang="zh-CN" dirty="0"/>
          </a:p>
          <a:p>
            <a:r>
              <a:rPr lang="en" altLang="zh-CN" sz="2000" dirty="0"/>
              <a:t>﻿TOR</a:t>
            </a:r>
            <a:r>
              <a:rPr lang="zh-CN" altLang="en-US" sz="2000" dirty="0"/>
              <a:t> 盒式交换机（</a:t>
            </a:r>
            <a:r>
              <a:rPr lang="en" altLang="zh-CN" sz="2000" dirty="0"/>
              <a:t>Minipack2</a:t>
            </a:r>
            <a:r>
              <a:rPr lang="zh-CN" altLang="en" sz="2000" dirty="0"/>
              <a:t>）：</a:t>
            </a:r>
            <a:r>
              <a:rPr lang="en" altLang="zh-CN" sz="2000" dirty="0"/>
              <a:t>25.6Tbps</a:t>
            </a:r>
            <a:r>
              <a:rPr lang="zh-CN" altLang="en-US" sz="2000" dirty="0"/>
              <a:t>，</a:t>
            </a:r>
            <a:r>
              <a:rPr lang="en" altLang="zh-CN" sz="2000" dirty="0"/>
              <a:t>﻿﻿Cluster</a:t>
            </a:r>
            <a:r>
              <a:rPr lang="zh-CN" altLang="en-US" sz="2000" dirty="0"/>
              <a:t> 框式交换机（</a:t>
            </a:r>
            <a:r>
              <a:rPr lang="en-US" altLang="zh-CN" sz="2000" dirty="0"/>
              <a:t>7800</a:t>
            </a:r>
            <a:r>
              <a:rPr lang="en" altLang="zh-CN" sz="2000" dirty="0"/>
              <a:t>R3</a:t>
            </a:r>
            <a:r>
              <a:rPr lang="zh-CN" altLang="en" sz="2000" dirty="0"/>
              <a:t>）：</a:t>
            </a:r>
            <a:r>
              <a:rPr lang="en" altLang="zh-CN" sz="2000" dirty="0"/>
              <a:t>460Tbps</a:t>
            </a:r>
            <a:r>
              <a:rPr lang="zh-CN" altLang="en" sz="2000" dirty="0"/>
              <a:t>，</a:t>
            </a:r>
            <a:r>
              <a:rPr lang="zh-CN" altLang="en-US" sz="2000" dirty="0"/>
              <a:t>最大 </a:t>
            </a:r>
            <a:r>
              <a:rPr lang="en-US" altLang="zh-CN" sz="2000" dirty="0"/>
              <a:t>576*400</a:t>
            </a:r>
            <a:r>
              <a:rPr lang="en" altLang="zh-CN" sz="2000" dirty="0"/>
              <a:t>G</a:t>
            </a:r>
            <a:r>
              <a:rPr lang="zh-CN" altLang="en-US" sz="2000" dirty="0"/>
              <a:t> 光口</a:t>
            </a:r>
          </a:p>
          <a:p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1E521A-15C5-E6A0-71E5-076FD4454DE5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377545" y="3207239"/>
            <a:ext cx="4686300" cy="3152286"/>
          </a:xfrm>
        </p:spPr>
        <p:txBody>
          <a:bodyPr anchor="ctr"/>
          <a:lstStyle/>
          <a:p>
            <a:pPr>
              <a:spcAft>
                <a:spcPts val="0"/>
              </a:spcAft>
            </a:pPr>
            <a:r>
              <a:rPr lang="zh-CN" altLang="en-US" sz="1600" dirty="0"/>
              <a:t>每 </a:t>
            </a:r>
            <a:r>
              <a:rPr lang="en" altLang="zh-CN" sz="1600" dirty="0"/>
              <a:t>server</a:t>
            </a:r>
            <a:r>
              <a:rPr lang="zh-CN" altLang="en-US" sz="1600" dirty="0"/>
              <a:t>：</a:t>
            </a:r>
            <a:r>
              <a:rPr lang="en" altLang="zh-CN" sz="1600" dirty="0"/>
              <a:t>8</a:t>
            </a:r>
            <a:r>
              <a:rPr lang="zh-CN" altLang="en-US" sz="1600" dirty="0"/>
              <a:t> </a:t>
            </a:r>
            <a:r>
              <a:rPr lang="en-US" altLang="zh-CN" sz="1600" dirty="0"/>
              <a:t>GPU</a:t>
            </a:r>
            <a:r>
              <a:rPr lang="zh-CN" altLang="en-US" sz="1600" dirty="0"/>
              <a:t>，每卡 </a:t>
            </a:r>
            <a:r>
              <a:rPr lang="en-US" altLang="zh-CN" sz="1600" dirty="0"/>
              <a:t>1*400</a:t>
            </a:r>
            <a:r>
              <a:rPr lang="en" altLang="zh-CN" sz="1600" dirty="0"/>
              <a:t>G</a:t>
            </a:r>
            <a:endParaRPr lang="zh-CN" altLang="en-US" sz="1600" dirty="0"/>
          </a:p>
          <a:p>
            <a:pPr>
              <a:spcAft>
                <a:spcPts val="0"/>
              </a:spcAft>
            </a:pPr>
            <a:r>
              <a:rPr lang="zh-CN" altLang="en-US" sz="1600" dirty="0"/>
              <a:t>﻿﻿每 </a:t>
            </a:r>
            <a:r>
              <a:rPr lang="en" altLang="zh-CN" sz="1600" dirty="0"/>
              <a:t>Pod</a:t>
            </a:r>
            <a:r>
              <a:rPr lang="zh-CN" altLang="en-US" sz="1600" dirty="0"/>
              <a:t>：</a:t>
            </a:r>
            <a:r>
              <a:rPr lang="en" altLang="zh-CN" sz="1600" dirty="0"/>
              <a:t>192*16=3k</a:t>
            </a:r>
            <a:r>
              <a:rPr lang="zh-CN" altLang="en-US" sz="1600" dirty="0"/>
              <a:t>卡</a:t>
            </a:r>
          </a:p>
          <a:p>
            <a:pPr>
              <a:spcAft>
                <a:spcPts val="0"/>
              </a:spcAft>
            </a:pPr>
            <a:r>
              <a:rPr lang="zh-CN" altLang="en-US" sz="1600" dirty="0"/>
              <a:t>﻿﻿</a:t>
            </a:r>
            <a:r>
              <a:rPr lang="en-US" altLang="zh-CN" sz="1600" dirty="0"/>
              <a:t>Cluster</a:t>
            </a:r>
            <a:r>
              <a:rPr lang="zh-CN" altLang="en-US" sz="1600" dirty="0"/>
              <a:t>：支持 </a:t>
            </a:r>
            <a:r>
              <a:rPr lang="en-US" altLang="zh-CN" sz="1600" dirty="0"/>
              <a:t>8</a:t>
            </a:r>
            <a:r>
              <a:rPr lang="zh-CN" altLang="en-US" sz="1600" dirty="0"/>
              <a:t> </a:t>
            </a:r>
            <a:r>
              <a:rPr lang="en" altLang="zh-CN" sz="1600" dirty="0"/>
              <a:t>Pod</a:t>
            </a:r>
            <a:r>
              <a:rPr lang="zh-CN" altLang="en" sz="1600" dirty="0"/>
              <a:t>（</a:t>
            </a:r>
            <a:r>
              <a:rPr lang="en" altLang="zh-CN" sz="1600" dirty="0"/>
              <a:t>24k</a:t>
            </a:r>
            <a:r>
              <a:rPr lang="zh-CN" altLang="en" sz="1600" dirty="0"/>
              <a:t>）</a:t>
            </a:r>
            <a:endParaRPr lang="en" altLang="zh-CN" sz="160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3080E1D-76E6-A324-33B7-EF7E82D21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16" y="3376246"/>
            <a:ext cx="4102009" cy="2983279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0775FA4E-6429-B5BA-9CC9-B0292B6F4D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9" t="8160" r="43656" b="7065"/>
          <a:stretch/>
        </p:blipFill>
        <p:spPr bwMode="auto">
          <a:xfrm>
            <a:off x="591189" y="3393345"/>
            <a:ext cx="2079275" cy="297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B72370C-2B3A-E352-378A-B1CAE993D9F4}"/>
              </a:ext>
            </a:extLst>
          </p:cNvPr>
          <p:cNvSpPr txBox="1"/>
          <p:nvPr/>
        </p:nvSpPr>
        <p:spPr>
          <a:xfrm>
            <a:off x="730564" y="6211021"/>
            <a:ext cx="1544380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</a:pPr>
            <a:r>
              <a:rPr lang="en-US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Server</a:t>
            </a:r>
            <a:endParaRPr lang="zh-CN" altLang="en-US" sz="20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8347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0A902E5-E26B-CC30-A0D5-3F3435D848A7}"/>
              </a:ext>
            </a:extLst>
          </p:cNvPr>
          <p:cNvSpPr/>
          <p:nvPr/>
        </p:nvSpPr>
        <p:spPr>
          <a:xfrm>
            <a:off x="6670952" y="3759561"/>
            <a:ext cx="3184148" cy="2328917"/>
          </a:xfrm>
          <a:prstGeom prst="rect">
            <a:avLst/>
          </a:prstGeom>
          <a:solidFill>
            <a:srgbClr val="D4F1F5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pic>
        <p:nvPicPr>
          <p:cNvPr id="1090" name="Picture 3">
            <a:extLst>
              <a:ext uri="{FF2B5EF4-FFF2-40B4-BE49-F238E27FC236}">
                <a16:creationId xmlns:a16="http://schemas.microsoft.com/office/drawing/2014/main" id="{AED391DF-F322-0F5F-E85A-1D9B22F8D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3169" y="3948968"/>
            <a:ext cx="530916" cy="147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0" name="Picture 3">
            <a:extLst>
              <a:ext uri="{FF2B5EF4-FFF2-40B4-BE49-F238E27FC236}">
                <a16:creationId xmlns:a16="http://schemas.microsoft.com/office/drawing/2014/main" id="{4A5C8BA9-B08D-899E-06E8-DD2A9F396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3169" y="4199235"/>
            <a:ext cx="530916" cy="147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" name="Picture 3">
            <a:extLst>
              <a:ext uri="{FF2B5EF4-FFF2-40B4-BE49-F238E27FC236}">
                <a16:creationId xmlns:a16="http://schemas.microsoft.com/office/drawing/2014/main" id="{09721D9A-5DA9-8923-041F-EF6E6DE31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3169" y="4449503"/>
            <a:ext cx="530916" cy="147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24" name="图片 1323">
            <a:extLst>
              <a:ext uri="{FF2B5EF4-FFF2-40B4-BE49-F238E27FC236}">
                <a16:creationId xmlns:a16="http://schemas.microsoft.com/office/drawing/2014/main" id="{E98DF425-695F-F573-EBBC-DAF2C18EC82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4292" y="4216451"/>
            <a:ext cx="506758" cy="13729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C9549ED-27C6-CF75-73F2-E9B6D4D6CEEE}"/>
              </a:ext>
            </a:extLst>
          </p:cNvPr>
          <p:cNvSpPr/>
          <p:nvPr/>
        </p:nvSpPr>
        <p:spPr>
          <a:xfrm>
            <a:off x="3582478" y="3758609"/>
            <a:ext cx="2965758" cy="2328916"/>
          </a:xfrm>
          <a:prstGeom prst="rect">
            <a:avLst/>
          </a:prstGeom>
          <a:solidFill>
            <a:srgbClr val="D4F1F5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317E87EC-82E8-91EB-A1EA-57C360D07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L2</a:t>
            </a:r>
            <a:r>
              <a:rPr lang="zh-CN" altLang="en-US" dirty="0"/>
              <a:t> 算力底座：</a:t>
            </a:r>
            <a:r>
              <a:rPr lang="zh-CN" altLang="en-US" sz="3200" kern="0" dirty="0">
                <a:solidFill>
                  <a:srgbClr val="C00000"/>
                </a:solidFill>
                <a:latin typeface="微软雅黑"/>
                <a:ea typeface="微软雅黑"/>
              </a:rPr>
              <a:t>网络</a:t>
            </a:r>
            <a:endParaRPr lang="zh-CN" altLang="en-US" dirty="0"/>
          </a:p>
        </p:txBody>
      </p:sp>
      <p:sp>
        <p:nvSpPr>
          <p:cNvPr id="1110" name="TextBox 15">
            <a:extLst>
              <a:ext uri="{FF2B5EF4-FFF2-40B4-BE49-F238E27FC236}">
                <a16:creationId xmlns:a16="http://schemas.microsoft.com/office/drawing/2014/main" id="{B02908EA-9181-A017-2882-8AE369436F3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0404218" y="1608879"/>
            <a:ext cx="635952" cy="205766"/>
          </a:xfrm>
          <a:prstGeom prst="rect">
            <a:avLst/>
          </a:prstGeom>
          <a:noFill/>
        </p:spPr>
        <p:txBody>
          <a:bodyPr wrap="none" lIns="51376" tIns="25688" rIns="51376" bIns="25688" rtlCol="0">
            <a:spAutoFit/>
          </a:bodyPr>
          <a:lstStyle/>
          <a:p>
            <a:pPr defTabSz="913399">
              <a:defRPr/>
            </a:pP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25G </a:t>
            </a: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网络</a:t>
            </a:r>
          </a:p>
        </p:txBody>
      </p:sp>
      <p:sp>
        <p:nvSpPr>
          <p:cNvPr id="1111" name="TextBox 15">
            <a:extLst>
              <a:ext uri="{FF2B5EF4-FFF2-40B4-BE49-F238E27FC236}">
                <a16:creationId xmlns:a16="http://schemas.microsoft.com/office/drawing/2014/main" id="{9C99786A-D966-BDF2-8CFC-8D002FCD927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0404218" y="1393848"/>
            <a:ext cx="714500" cy="205766"/>
          </a:xfrm>
          <a:prstGeom prst="rect">
            <a:avLst/>
          </a:prstGeom>
          <a:noFill/>
        </p:spPr>
        <p:txBody>
          <a:bodyPr wrap="none" lIns="51376" tIns="25688" rIns="51376" bIns="25688" rtlCol="0">
            <a:spAutoFit/>
          </a:bodyPr>
          <a:lstStyle/>
          <a:p>
            <a:pPr defTabSz="913399">
              <a:defRPr/>
            </a:pP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10GE </a:t>
            </a: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网络</a:t>
            </a:r>
          </a:p>
        </p:txBody>
      </p:sp>
      <p:cxnSp>
        <p:nvCxnSpPr>
          <p:cNvPr id="1112" name="直接连接符 98">
            <a:extLst>
              <a:ext uri="{FF2B5EF4-FFF2-40B4-BE49-F238E27FC236}">
                <a16:creationId xmlns:a16="http://schemas.microsoft.com/office/drawing/2014/main" id="{C347F3C1-A1C3-C4FF-11A1-528CCD885889}"/>
              </a:ext>
            </a:extLst>
          </p:cNvPr>
          <p:cNvCxnSpPr/>
          <p:nvPr>
            <p:custDataLst>
              <p:tags r:id="rId4"/>
            </p:custDataLst>
          </p:nvPr>
        </p:nvCxnSpPr>
        <p:spPr bwMode="auto">
          <a:xfrm flipV="1">
            <a:off x="9762027" y="1694928"/>
            <a:ext cx="540000" cy="1"/>
          </a:xfrm>
          <a:prstGeom prst="line">
            <a:avLst/>
          </a:prstGeom>
          <a:noFill/>
          <a:ln w="28575" cap="flat" cmpd="sng" algn="ctr">
            <a:solidFill>
              <a:srgbClr val="F4A1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13" name="直接连接符 98">
            <a:extLst>
              <a:ext uri="{FF2B5EF4-FFF2-40B4-BE49-F238E27FC236}">
                <a16:creationId xmlns:a16="http://schemas.microsoft.com/office/drawing/2014/main" id="{3ADA8D94-A000-5F02-D2A6-9E03A65A1DEB}"/>
              </a:ext>
            </a:extLst>
          </p:cNvPr>
          <p:cNvCxnSpPr/>
          <p:nvPr>
            <p:custDataLst>
              <p:tags r:id="rId5"/>
            </p:custDataLst>
          </p:nvPr>
        </p:nvCxnSpPr>
        <p:spPr bwMode="auto">
          <a:xfrm flipH="1" flipV="1">
            <a:off x="9762027" y="1478531"/>
            <a:ext cx="540000" cy="3727"/>
          </a:xfrm>
          <a:prstGeom prst="line">
            <a:avLst/>
          </a:prstGeom>
          <a:noFill/>
          <a:ln w="28575">
            <a:solidFill>
              <a:srgbClr val="00CCFF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14" name="TextBox 15">
            <a:extLst>
              <a:ext uri="{FF2B5EF4-FFF2-40B4-BE49-F238E27FC236}">
                <a16:creationId xmlns:a16="http://schemas.microsoft.com/office/drawing/2014/main" id="{AEB176B7-CD9C-C8F5-DF98-E0827C0B992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0404218" y="1823910"/>
            <a:ext cx="571832" cy="205766"/>
          </a:xfrm>
          <a:prstGeom prst="rect">
            <a:avLst/>
          </a:prstGeom>
          <a:noFill/>
        </p:spPr>
        <p:txBody>
          <a:bodyPr wrap="none" lIns="51376" tIns="25688" rIns="51376" bIns="25688" rtlCol="0">
            <a:spAutoFit/>
          </a:bodyPr>
          <a:lstStyle/>
          <a:p>
            <a:pPr defTabSz="913399">
              <a:defRPr/>
            </a:pP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GE </a:t>
            </a: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网络</a:t>
            </a:r>
          </a:p>
        </p:txBody>
      </p:sp>
      <p:cxnSp>
        <p:nvCxnSpPr>
          <p:cNvPr id="1115" name="直接连接符 98">
            <a:extLst>
              <a:ext uri="{FF2B5EF4-FFF2-40B4-BE49-F238E27FC236}">
                <a16:creationId xmlns:a16="http://schemas.microsoft.com/office/drawing/2014/main" id="{4482A28F-F967-BFD0-9C8E-AD5A0BE8CBF3}"/>
              </a:ext>
            </a:extLst>
          </p:cNvPr>
          <p:cNvCxnSpPr/>
          <p:nvPr>
            <p:custDataLst>
              <p:tags r:id="rId7"/>
            </p:custDataLst>
          </p:nvPr>
        </p:nvCxnSpPr>
        <p:spPr bwMode="auto">
          <a:xfrm flipH="1">
            <a:off x="9762027" y="1907599"/>
            <a:ext cx="540000" cy="0"/>
          </a:xfrm>
          <a:prstGeom prst="line">
            <a:avLst/>
          </a:prstGeom>
          <a:noFill/>
          <a:ln w="28575">
            <a:solidFill>
              <a:srgbClr val="1D1D1A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6" name="TextBox 15">
            <a:extLst>
              <a:ext uri="{FF2B5EF4-FFF2-40B4-BE49-F238E27FC236}">
                <a16:creationId xmlns:a16="http://schemas.microsoft.com/office/drawing/2014/main" id="{ED52E6AA-26A0-A75D-ABF8-1741DF06BD8A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0404218" y="1179082"/>
            <a:ext cx="714351" cy="205501"/>
          </a:xfrm>
          <a:prstGeom prst="rect">
            <a:avLst/>
          </a:prstGeom>
          <a:noFill/>
        </p:spPr>
        <p:txBody>
          <a:bodyPr wrap="none" lIns="51376" tIns="25688" rIns="51376" bIns="25688" rtlCol="0">
            <a:spAutoFit/>
          </a:bodyPr>
          <a:lstStyle/>
          <a:p>
            <a:pPr defTabSz="913399">
              <a:defRPr/>
            </a:pP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100G </a:t>
            </a: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网络</a:t>
            </a:r>
          </a:p>
        </p:txBody>
      </p:sp>
      <p:cxnSp>
        <p:nvCxnSpPr>
          <p:cNvPr id="1127" name="直接连接符 98">
            <a:extLst>
              <a:ext uri="{FF2B5EF4-FFF2-40B4-BE49-F238E27FC236}">
                <a16:creationId xmlns:a16="http://schemas.microsoft.com/office/drawing/2014/main" id="{DBF0FE6F-3AE1-21FB-E850-EE5B96455D69}"/>
              </a:ext>
            </a:extLst>
          </p:cNvPr>
          <p:cNvCxnSpPr/>
          <p:nvPr>
            <p:custDataLst>
              <p:tags r:id="rId9"/>
            </p:custDataLst>
          </p:nvPr>
        </p:nvCxnSpPr>
        <p:spPr bwMode="auto">
          <a:xfrm flipV="1">
            <a:off x="9762027" y="1265861"/>
            <a:ext cx="540000" cy="0"/>
          </a:xfrm>
          <a:prstGeom prst="line">
            <a:avLst/>
          </a:prstGeom>
          <a:noFill/>
          <a:ln w="28575">
            <a:solidFill>
              <a:srgbClr val="FF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19" name="TextBox 15">
            <a:extLst>
              <a:ext uri="{FF2B5EF4-FFF2-40B4-BE49-F238E27FC236}">
                <a16:creationId xmlns:a16="http://schemas.microsoft.com/office/drawing/2014/main" id="{79D35F5C-B219-4C6B-6322-657D11CFF16A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0404218" y="2038941"/>
            <a:ext cx="1083191" cy="205766"/>
          </a:xfrm>
          <a:prstGeom prst="rect">
            <a:avLst/>
          </a:prstGeom>
          <a:noFill/>
        </p:spPr>
        <p:txBody>
          <a:bodyPr wrap="none" lIns="51376" tIns="25688" rIns="51376" bIns="25688" rtlCol="0">
            <a:spAutoFit/>
          </a:bodyPr>
          <a:lstStyle/>
          <a:p>
            <a:pPr defTabSz="913399">
              <a:defRPr/>
            </a:pP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100G </a:t>
            </a:r>
            <a:r>
              <a:rPr lang="en-US" altLang="zh-CN" sz="1000" kern="0" dirty="0" err="1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RoCE</a:t>
            </a: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网络</a:t>
            </a:r>
          </a:p>
        </p:txBody>
      </p:sp>
      <p:cxnSp>
        <p:nvCxnSpPr>
          <p:cNvPr id="1120" name="直接连接符 98">
            <a:extLst>
              <a:ext uri="{FF2B5EF4-FFF2-40B4-BE49-F238E27FC236}">
                <a16:creationId xmlns:a16="http://schemas.microsoft.com/office/drawing/2014/main" id="{01C882CE-E9A9-83CD-4A6A-5C53183E13E9}"/>
              </a:ext>
            </a:extLst>
          </p:cNvPr>
          <p:cNvCxnSpPr/>
          <p:nvPr>
            <p:custDataLst>
              <p:tags r:id="rId11"/>
            </p:custDataLst>
          </p:nvPr>
        </p:nvCxnSpPr>
        <p:spPr bwMode="auto">
          <a:xfrm>
            <a:off x="9762027" y="2120269"/>
            <a:ext cx="540000" cy="1597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1" name="TextBox 15">
            <a:extLst>
              <a:ext uri="{FF2B5EF4-FFF2-40B4-BE49-F238E27FC236}">
                <a16:creationId xmlns:a16="http://schemas.microsoft.com/office/drawing/2014/main" id="{589CBF44-D29E-4524-74EA-4535F1B4E562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0404218" y="2253972"/>
            <a:ext cx="1089603" cy="205766"/>
          </a:xfrm>
          <a:prstGeom prst="rect">
            <a:avLst/>
          </a:prstGeom>
          <a:noFill/>
        </p:spPr>
        <p:txBody>
          <a:bodyPr wrap="none" lIns="51376" tIns="25688" rIns="51376" bIns="25688" rtlCol="0">
            <a:spAutoFit/>
          </a:bodyPr>
          <a:lstStyle/>
          <a:p>
            <a:pPr defTabSz="913399">
              <a:defRPr/>
            </a:pP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200G </a:t>
            </a:r>
            <a:r>
              <a:rPr lang="en-US" altLang="zh-CN" sz="1000" kern="0" dirty="0" err="1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RoCE</a:t>
            </a: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网络</a:t>
            </a:r>
          </a:p>
        </p:txBody>
      </p:sp>
      <p:cxnSp>
        <p:nvCxnSpPr>
          <p:cNvPr id="1122" name="直接连接符 98">
            <a:extLst>
              <a:ext uri="{FF2B5EF4-FFF2-40B4-BE49-F238E27FC236}">
                <a16:creationId xmlns:a16="http://schemas.microsoft.com/office/drawing/2014/main" id="{47FCB384-F6A4-60B7-29ED-3C6977738F3D}"/>
              </a:ext>
            </a:extLst>
          </p:cNvPr>
          <p:cNvCxnSpPr/>
          <p:nvPr>
            <p:custDataLst>
              <p:tags r:id="rId13"/>
            </p:custDataLst>
          </p:nvPr>
        </p:nvCxnSpPr>
        <p:spPr bwMode="auto">
          <a:xfrm>
            <a:off x="9762027" y="2334536"/>
            <a:ext cx="540000" cy="1597"/>
          </a:xfrm>
          <a:prstGeom prst="line">
            <a:avLst/>
          </a:prstGeom>
          <a:noFill/>
          <a:ln w="28575" cmpd="sng">
            <a:solidFill>
              <a:srgbClr val="0070C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3" name="直接连接符 98">
            <a:extLst>
              <a:ext uri="{FF2B5EF4-FFF2-40B4-BE49-F238E27FC236}">
                <a16:creationId xmlns:a16="http://schemas.microsoft.com/office/drawing/2014/main" id="{40D77BDF-D66B-F7EC-5481-92796926B361}"/>
              </a:ext>
            </a:extLst>
          </p:cNvPr>
          <p:cNvCxnSpPr/>
          <p:nvPr>
            <p:custDataLst>
              <p:tags r:id="rId14"/>
            </p:custDataLst>
          </p:nvPr>
        </p:nvCxnSpPr>
        <p:spPr bwMode="auto">
          <a:xfrm flipH="1" flipV="1">
            <a:off x="9762027" y="2548802"/>
            <a:ext cx="540000" cy="5856"/>
          </a:xfrm>
          <a:prstGeom prst="line">
            <a:avLst/>
          </a:prstGeom>
          <a:noFill/>
          <a:ln w="28575" cmpd="sng">
            <a:solidFill>
              <a:srgbClr val="7030A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5" name="TextBox 15">
            <a:extLst>
              <a:ext uri="{FF2B5EF4-FFF2-40B4-BE49-F238E27FC236}">
                <a16:creationId xmlns:a16="http://schemas.microsoft.com/office/drawing/2014/main" id="{BA3FC91F-01A8-B77D-BCBF-EFA92E69C3B7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0404218" y="2469002"/>
            <a:ext cx="1099221" cy="205766"/>
          </a:xfrm>
          <a:prstGeom prst="rect">
            <a:avLst/>
          </a:prstGeom>
          <a:noFill/>
        </p:spPr>
        <p:txBody>
          <a:bodyPr wrap="none" lIns="51376" tIns="25688" rIns="51376" bIns="25688" rtlCol="0">
            <a:spAutoFit/>
          </a:bodyPr>
          <a:lstStyle/>
          <a:p>
            <a:pPr defTabSz="913399">
              <a:defRPr/>
            </a:pP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400G </a:t>
            </a:r>
            <a:r>
              <a:rPr lang="en-US" altLang="zh-CN" sz="1000" kern="0" dirty="0" err="1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RoCE</a:t>
            </a: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网络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92048F3-BF20-37A8-2A77-84A4437A1B07}"/>
              </a:ext>
            </a:extLst>
          </p:cNvPr>
          <p:cNvSpPr txBox="1"/>
          <p:nvPr/>
        </p:nvSpPr>
        <p:spPr>
          <a:xfrm>
            <a:off x="7632749" y="6253524"/>
            <a:ext cx="1080000" cy="215231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1399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数据面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1BCC46E-B367-35BF-3922-3E506F149005}"/>
              </a:ext>
            </a:extLst>
          </p:cNvPr>
          <p:cNvSpPr txBox="1"/>
          <p:nvPr/>
        </p:nvSpPr>
        <p:spPr>
          <a:xfrm>
            <a:off x="4528701" y="6253524"/>
            <a:ext cx="1080000" cy="215231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1399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参数面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CA15D8B-E65A-4963-4865-CC33E15ECABB}"/>
              </a:ext>
            </a:extLst>
          </p:cNvPr>
          <p:cNvSpPr/>
          <p:nvPr/>
        </p:nvSpPr>
        <p:spPr>
          <a:xfrm>
            <a:off x="1058286" y="4999171"/>
            <a:ext cx="2394187" cy="1088353"/>
          </a:xfrm>
          <a:prstGeom prst="rect">
            <a:avLst/>
          </a:prstGeom>
          <a:solidFill>
            <a:srgbClr val="D4F1F5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sz="1799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9E41D69-09A3-52CA-7F87-B620DD39AB92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5856945" y="1039471"/>
            <a:ext cx="13131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Border Leaf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 交换机</a:t>
            </a:r>
          </a:p>
        </p:txBody>
      </p:sp>
      <p:cxnSp>
        <p:nvCxnSpPr>
          <p:cNvPr id="11" name="直接连接符 229">
            <a:extLst>
              <a:ext uri="{FF2B5EF4-FFF2-40B4-BE49-F238E27FC236}">
                <a16:creationId xmlns:a16="http://schemas.microsoft.com/office/drawing/2014/main" id="{40C188C2-D4B9-CA25-4086-715303BF8F9C}"/>
              </a:ext>
            </a:extLst>
          </p:cNvPr>
          <p:cNvCxnSpPr>
            <a:cxnSpLocks/>
            <a:stCxn id="48" idx="2"/>
            <a:endCxn id="1144" idx="0"/>
          </p:cNvCxnSpPr>
          <p:nvPr>
            <p:custDataLst>
              <p:tags r:id="rId17"/>
            </p:custDataLst>
          </p:nvPr>
        </p:nvCxnSpPr>
        <p:spPr>
          <a:xfrm flipH="1">
            <a:off x="4899142" y="2228644"/>
            <a:ext cx="1226021" cy="78230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2" name="直接连接符 230">
            <a:extLst>
              <a:ext uri="{FF2B5EF4-FFF2-40B4-BE49-F238E27FC236}">
                <a16:creationId xmlns:a16="http://schemas.microsoft.com/office/drawing/2014/main" id="{BE2EA5B1-2D6B-FC21-A5AD-ABA25742AD94}"/>
              </a:ext>
            </a:extLst>
          </p:cNvPr>
          <p:cNvCxnSpPr>
            <a:cxnSpLocks/>
            <a:stCxn id="47" idx="2"/>
            <a:endCxn id="1144" idx="0"/>
          </p:cNvCxnSpPr>
          <p:nvPr>
            <p:custDataLst>
              <p:tags r:id="rId18"/>
            </p:custDataLst>
          </p:nvPr>
        </p:nvCxnSpPr>
        <p:spPr>
          <a:xfrm flipH="1">
            <a:off x="4899142" y="2228644"/>
            <a:ext cx="1915606" cy="78230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3" name="直接连接符 231">
            <a:extLst>
              <a:ext uri="{FF2B5EF4-FFF2-40B4-BE49-F238E27FC236}">
                <a16:creationId xmlns:a16="http://schemas.microsoft.com/office/drawing/2014/main" id="{6C754EFD-8696-5118-E5EC-F46FDE072222}"/>
              </a:ext>
            </a:extLst>
          </p:cNvPr>
          <p:cNvCxnSpPr>
            <a:cxnSpLocks/>
            <a:stCxn id="47" idx="2"/>
            <a:endCxn id="1145" idx="0"/>
          </p:cNvCxnSpPr>
          <p:nvPr>
            <p:custDataLst>
              <p:tags r:id="rId19"/>
            </p:custDataLst>
          </p:nvPr>
        </p:nvCxnSpPr>
        <p:spPr>
          <a:xfrm flipH="1">
            <a:off x="5395297" y="2228644"/>
            <a:ext cx="1419451" cy="780405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4" name="直接连接符 232">
            <a:extLst>
              <a:ext uri="{FF2B5EF4-FFF2-40B4-BE49-F238E27FC236}">
                <a16:creationId xmlns:a16="http://schemas.microsoft.com/office/drawing/2014/main" id="{D2141694-5CBE-9D8B-1698-576C686C2581}"/>
              </a:ext>
            </a:extLst>
          </p:cNvPr>
          <p:cNvCxnSpPr>
            <a:cxnSpLocks/>
            <a:stCxn id="48" idx="2"/>
            <a:endCxn id="1145" idx="0"/>
          </p:cNvCxnSpPr>
          <p:nvPr>
            <p:custDataLst>
              <p:tags r:id="rId20"/>
            </p:custDataLst>
          </p:nvPr>
        </p:nvCxnSpPr>
        <p:spPr>
          <a:xfrm flipH="1">
            <a:off x="5395297" y="2228644"/>
            <a:ext cx="729866" cy="780405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5" name="直接连接符 233">
            <a:extLst>
              <a:ext uri="{FF2B5EF4-FFF2-40B4-BE49-F238E27FC236}">
                <a16:creationId xmlns:a16="http://schemas.microsoft.com/office/drawing/2014/main" id="{C38ADA98-ED02-759B-C396-958A61794BE3}"/>
              </a:ext>
            </a:extLst>
          </p:cNvPr>
          <p:cNvCxnSpPr>
            <a:cxnSpLocks/>
            <a:stCxn id="1144" idx="2"/>
            <a:endCxn id="1036" idx="0"/>
          </p:cNvCxnSpPr>
          <p:nvPr>
            <p:custDataLst>
              <p:tags r:id="rId21"/>
            </p:custDataLst>
          </p:nvPr>
        </p:nvCxnSpPr>
        <p:spPr>
          <a:xfrm>
            <a:off x="4899142" y="3190944"/>
            <a:ext cx="272875" cy="612665"/>
          </a:xfrm>
          <a:prstGeom prst="line">
            <a:avLst/>
          </a:prstGeom>
          <a:noFill/>
          <a:ln w="19050" cap="flat" cmpd="sng" algn="ctr">
            <a:solidFill>
              <a:srgbClr val="F4A1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连接符 234">
            <a:extLst>
              <a:ext uri="{FF2B5EF4-FFF2-40B4-BE49-F238E27FC236}">
                <a16:creationId xmlns:a16="http://schemas.microsoft.com/office/drawing/2014/main" id="{CF728F4F-8CA9-AE8C-C726-1B8D8E7292E9}"/>
              </a:ext>
            </a:extLst>
          </p:cNvPr>
          <p:cNvCxnSpPr>
            <a:cxnSpLocks/>
            <a:stCxn id="1145" idx="2"/>
            <a:endCxn id="1036" idx="0"/>
          </p:cNvCxnSpPr>
          <p:nvPr>
            <p:custDataLst>
              <p:tags r:id="rId22"/>
            </p:custDataLst>
          </p:nvPr>
        </p:nvCxnSpPr>
        <p:spPr>
          <a:xfrm flipH="1">
            <a:off x="5172017" y="3189049"/>
            <a:ext cx="223280" cy="614560"/>
          </a:xfrm>
          <a:prstGeom prst="line">
            <a:avLst/>
          </a:prstGeom>
          <a:noFill/>
          <a:ln w="19050" cap="flat" cmpd="sng" algn="ctr">
            <a:solidFill>
              <a:srgbClr val="F4A1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连接符 235">
            <a:extLst>
              <a:ext uri="{FF2B5EF4-FFF2-40B4-BE49-F238E27FC236}">
                <a16:creationId xmlns:a16="http://schemas.microsoft.com/office/drawing/2014/main" id="{7027EF16-3942-17F5-2B47-4BB6CDCED69F}"/>
              </a:ext>
            </a:extLst>
          </p:cNvPr>
          <p:cNvCxnSpPr>
            <a:stCxn id="1104" idx="0"/>
            <a:endCxn id="21" idx="2"/>
          </p:cNvCxnSpPr>
          <p:nvPr>
            <p:custDataLst>
              <p:tags r:id="rId23"/>
            </p:custDataLst>
          </p:nvPr>
        </p:nvCxnSpPr>
        <p:spPr bwMode="auto">
          <a:xfrm flipV="1">
            <a:off x="5904210" y="4569771"/>
            <a:ext cx="22515" cy="685806"/>
          </a:xfrm>
          <a:prstGeom prst="line">
            <a:avLst/>
          </a:prstGeom>
          <a:noFill/>
          <a:ln w="28575" cmpd="sng">
            <a:solidFill>
              <a:srgbClr val="0070C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接连接符 236">
            <a:extLst>
              <a:ext uri="{FF2B5EF4-FFF2-40B4-BE49-F238E27FC236}">
                <a16:creationId xmlns:a16="http://schemas.microsoft.com/office/drawing/2014/main" id="{63EF5E5D-FD68-D346-22CB-5FDADB0B0697}"/>
              </a:ext>
            </a:extLst>
          </p:cNvPr>
          <p:cNvCxnSpPr>
            <a:stCxn id="1103" idx="0"/>
          </p:cNvCxnSpPr>
          <p:nvPr>
            <p:custDataLst>
              <p:tags r:id="rId24"/>
            </p:custDataLst>
          </p:nvPr>
        </p:nvCxnSpPr>
        <p:spPr bwMode="auto">
          <a:xfrm flipV="1">
            <a:off x="4171517" y="4571836"/>
            <a:ext cx="1762057" cy="697337"/>
          </a:xfrm>
          <a:prstGeom prst="line">
            <a:avLst/>
          </a:prstGeom>
          <a:noFill/>
          <a:ln w="28575" cmpd="sng">
            <a:solidFill>
              <a:srgbClr val="0070C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9" name="Picture 5">
            <a:extLst>
              <a:ext uri="{FF2B5EF4-FFF2-40B4-BE49-F238E27FC236}">
                <a16:creationId xmlns:a16="http://schemas.microsoft.com/office/drawing/2014/main" id="{22356FD9-82D8-3AE5-3743-096B26CB359F}"/>
              </a:ext>
            </a:extLst>
          </p:cNvPr>
          <p:cNvPicPr>
            <a:picLocks noChangeAspect="1" noChangeArrowheads="1"/>
          </p:cNvPicPr>
          <p:nvPr>
            <p:custDataLst>
              <p:tags r:id="rId25"/>
            </p:custDataLst>
          </p:nvPr>
        </p:nvPicPr>
        <p:blipFill>
          <a:blip r:embed="rId1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7802" y="3965876"/>
            <a:ext cx="597845" cy="11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5">
            <a:extLst>
              <a:ext uri="{FF2B5EF4-FFF2-40B4-BE49-F238E27FC236}">
                <a16:creationId xmlns:a16="http://schemas.microsoft.com/office/drawing/2014/main" id="{514D7D39-E1E7-660F-C85E-1B143C8428CC}"/>
              </a:ext>
            </a:extLst>
          </p:cNvPr>
          <p:cNvPicPr>
            <a:picLocks noChangeAspect="1" noChangeArrowheads="1"/>
          </p:cNvPicPr>
          <p:nvPr>
            <p:custDataLst>
              <p:tags r:id="rId26"/>
            </p:custDataLst>
          </p:nvPr>
        </p:nvPicPr>
        <p:blipFill>
          <a:blip r:embed="rId1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7802" y="4202447"/>
            <a:ext cx="597845" cy="11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5">
            <a:extLst>
              <a:ext uri="{FF2B5EF4-FFF2-40B4-BE49-F238E27FC236}">
                <a16:creationId xmlns:a16="http://schemas.microsoft.com/office/drawing/2014/main" id="{1E2B939A-029F-8247-5F99-09BBA1FC9A85}"/>
              </a:ext>
            </a:extLst>
          </p:cNvPr>
          <p:cNvPicPr>
            <a:picLocks noChangeAspect="1" noChangeArrowheads="1"/>
          </p:cNvPicPr>
          <p:nvPr>
            <p:custDataLst>
              <p:tags r:id="rId27"/>
            </p:custDataLst>
          </p:nvPr>
        </p:nvPicPr>
        <p:blipFill>
          <a:blip r:embed="rId1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7802" y="4450511"/>
            <a:ext cx="597845" cy="11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7400625C-C1EA-68E4-8B70-09D58722F9FA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3645959" y="3846983"/>
            <a:ext cx="2841877" cy="880176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24" name="直接连接符 242">
            <a:extLst>
              <a:ext uri="{FF2B5EF4-FFF2-40B4-BE49-F238E27FC236}">
                <a16:creationId xmlns:a16="http://schemas.microsoft.com/office/drawing/2014/main" id="{2034EE1B-C6BE-A10D-4526-894CCC3EB188}"/>
              </a:ext>
            </a:extLst>
          </p:cNvPr>
          <p:cNvCxnSpPr>
            <a:cxnSpLocks/>
            <a:stCxn id="48" idx="2"/>
            <a:endCxn id="1152" idx="0"/>
          </p:cNvCxnSpPr>
          <p:nvPr>
            <p:custDataLst>
              <p:tags r:id="rId29"/>
            </p:custDataLst>
          </p:nvPr>
        </p:nvCxnSpPr>
        <p:spPr>
          <a:xfrm flipH="1">
            <a:off x="3352923" y="2228644"/>
            <a:ext cx="2772240" cy="77715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25" name="直接连接符 243">
            <a:extLst>
              <a:ext uri="{FF2B5EF4-FFF2-40B4-BE49-F238E27FC236}">
                <a16:creationId xmlns:a16="http://schemas.microsoft.com/office/drawing/2014/main" id="{DB52D2FF-5CEE-D7D9-4712-3C16EAA98999}"/>
              </a:ext>
            </a:extLst>
          </p:cNvPr>
          <p:cNvCxnSpPr>
            <a:cxnSpLocks/>
            <a:stCxn id="47" idx="2"/>
            <a:endCxn id="1152" idx="0"/>
          </p:cNvCxnSpPr>
          <p:nvPr>
            <p:custDataLst>
              <p:tags r:id="rId30"/>
            </p:custDataLst>
          </p:nvPr>
        </p:nvCxnSpPr>
        <p:spPr>
          <a:xfrm flipH="1">
            <a:off x="3352923" y="2228644"/>
            <a:ext cx="3461825" cy="77715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26" name="直接连接符 244">
            <a:extLst>
              <a:ext uri="{FF2B5EF4-FFF2-40B4-BE49-F238E27FC236}">
                <a16:creationId xmlns:a16="http://schemas.microsoft.com/office/drawing/2014/main" id="{19EE954E-886E-51C8-ACB4-BB65561BA776}"/>
              </a:ext>
            </a:extLst>
          </p:cNvPr>
          <p:cNvCxnSpPr>
            <a:cxnSpLocks/>
            <a:stCxn id="41" idx="2"/>
            <a:endCxn id="1167" idx="0"/>
          </p:cNvCxnSpPr>
          <p:nvPr>
            <p:custDataLst>
              <p:tags r:id="rId31"/>
            </p:custDataLst>
          </p:nvPr>
        </p:nvCxnSpPr>
        <p:spPr>
          <a:xfrm flipH="1">
            <a:off x="2322094" y="1590384"/>
            <a:ext cx="4406185" cy="1095753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27" name="直接连接符 245">
            <a:extLst>
              <a:ext uri="{FF2B5EF4-FFF2-40B4-BE49-F238E27FC236}">
                <a16:creationId xmlns:a16="http://schemas.microsoft.com/office/drawing/2014/main" id="{A542627A-2A10-0A0C-83B6-1AFAF316315B}"/>
              </a:ext>
            </a:extLst>
          </p:cNvPr>
          <p:cNvCxnSpPr>
            <a:cxnSpLocks/>
            <a:stCxn id="40" idx="2"/>
            <a:endCxn id="1166" idx="0"/>
          </p:cNvCxnSpPr>
          <p:nvPr>
            <p:custDataLst>
              <p:tags r:id="rId32"/>
            </p:custDataLst>
          </p:nvPr>
        </p:nvCxnSpPr>
        <p:spPr>
          <a:xfrm flipH="1">
            <a:off x="1361586" y="1590384"/>
            <a:ext cx="4829335" cy="1095753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28" name="直接连接符 246">
            <a:extLst>
              <a:ext uri="{FF2B5EF4-FFF2-40B4-BE49-F238E27FC236}">
                <a16:creationId xmlns:a16="http://schemas.microsoft.com/office/drawing/2014/main" id="{7BADA344-C6DF-1695-B175-A10A977FF70C}"/>
              </a:ext>
            </a:extLst>
          </p:cNvPr>
          <p:cNvCxnSpPr>
            <a:cxnSpLocks/>
            <a:stCxn id="47" idx="2"/>
            <a:endCxn id="1153" idx="0"/>
          </p:cNvCxnSpPr>
          <p:nvPr>
            <p:custDataLst>
              <p:tags r:id="rId33"/>
            </p:custDataLst>
          </p:nvPr>
        </p:nvCxnSpPr>
        <p:spPr>
          <a:xfrm flipH="1">
            <a:off x="3797378" y="2228644"/>
            <a:ext cx="3017370" cy="777527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29" name="直接连接符 247">
            <a:extLst>
              <a:ext uri="{FF2B5EF4-FFF2-40B4-BE49-F238E27FC236}">
                <a16:creationId xmlns:a16="http://schemas.microsoft.com/office/drawing/2014/main" id="{7C85713C-3DF4-0E68-29C0-091E9197C822}"/>
              </a:ext>
            </a:extLst>
          </p:cNvPr>
          <p:cNvCxnSpPr>
            <a:cxnSpLocks/>
            <a:stCxn id="48" idx="2"/>
            <a:endCxn id="1153" idx="0"/>
          </p:cNvCxnSpPr>
          <p:nvPr>
            <p:custDataLst>
              <p:tags r:id="rId34"/>
            </p:custDataLst>
          </p:nvPr>
        </p:nvCxnSpPr>
        <p:spPr>
          <a:xfrm flipH="1">
            <a:off x="3797378" y="2228644"/>
            <a:ext cx="2327785" cy="777527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DA30DF7C-C665-8E63-24C1-A6D53DC71CA0}"/>
              </a:ext>
            </a:extLst>
          </p:cNvPr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16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5433163" y="1410384"/>
            <a:ext cx="274566" cy="180000"/>
          </a:xfrm>
          <a:prstGeom prst="rect">
            <a:avLst/>
          </a:prstGeom>
          <a:ln>
            <a:noFill/>
          </a:ln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F4275541-B242-7811-B437-057CEB62955D}"/>
              </a:ext>
            </a:extLst>
          </p:cNvPr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16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7195598" y="1410384"/>
            <a:ext cx="274566" cy="180000"/>
          </a:xfrm>
          <a:prstGeom prst="rect">
            <a:avLst/>
          </a:prstGeom>
          <a:ln>
            <a:noFill/>
          </a:ln>
        </p:spPr>
      </p:pic>
      <p:cxnSp>
        <p:nvCxnSpPr>
          <p:cNvPr id="33" name="直接连接符 250">
            <a:extLst>
              <a:ext uri="{FF2B5EF4-FFF2-40B4-BE49-F238E27FC236}">
                <a16:creationId xmlns:a16="http://schemas.microsoft.com/office/drawing/2014/main" id="{DE4F4E1A-ECA5-518A-A817-B9E839DC22CD}"/>
              </a:ext>
            </a:extLst>
          </p:cNvPr>
          <p:cNvCxnSpPr>
            <a:cxnSpLocks/>
            <a:stCxn id="40" idx="1"/>
            <a:endCxn id="31" idx="3"/>
          </p:cNvCxnSpPr>
          <p:nvPr>
            <p:custDataLst>
              <p:tags r:id="rId37"/>
            </p:custDataLst>
          </p:nvPr>
        </p:nvCxnSpPr>
        <p:spPr>
          <a:xfrm flipH="1">
            <a:off x="5707729" y="1500384"/>
            <a:ext cx="353470" cy="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34" name="直接连接符 251">
            <a:extLst>
              <a:ext uri="{FF2B5EF4-FFF2-40B4-BE49-F238E27FC236}">
                <a16:creationId xmlns:a16="http://schemas.microsoft.com/office/drawing/2014/main" id="{16C7BEDE-6270-C71D-4BF2-196439CF0FEF}"/>
              </a:ext>
            </a:extLst>
          </p:cNvPr>
          <p:cNvCxnSpPr>
            <a:cxnSpLocks/>
            <a:stCxn id="32" idx="1"/>
            <a:endCxn id="41" idx="3"/>
          </p:cNvCxnSpPr>
          <p:nvPr>
            <p:custDataLst>
              <p:tags r:id="rId38"/>
            </p:custDataLst>
          </p:nvPr>
        </p:nvCxnSpPr>
        <p:spPr>
          <a:xfrm flipH="1">
            <a:off x="6858000" y="1500384"/>
            <a:ext cx="337598" cy="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BFF94EDC-0F69-A570-E358-2617806B0736}"/>
              </a:ext>
            </a:extLst>
          </p:cNvPr>
          <p:cNvSpPr txBox="1"/>
          <p:nvPr>
            <p:custDataLst>
              <p:tags r:id="rId39"/>
            </p:custDataLst>
          </p:nvPr>
        </p:nvSpPr>
        <p:spPr>
          <a:xfrm>
            <a:off x="5187798" y="1146426"/>
            <a:ext cx="7249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防火墙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57A4FC8-7550-8AF6-A6A5-DED99379C5C0}"/>
              </a:ext>
            </a:extLst>
          </p:cNvPr>
          <p:cNvSpPr txBox="1"/>
          <p:nvPr>
            <p:custDataLst>
              <p:tags r:id="rId40"/>
            </p:custDataLst>
          </p:nvPr>
        </p:nvSpPr>
        <p:spPr>
          <a:xfrm flipH="1">
            <a:off x="7000369" y="1154231"/>
            <a:ext cx="7158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防火墙</a:t>
            </a:r>
          </a:p>
        </p:txBody>
      </p:sp>
      <p:cxnSp>
        <p:nvCxnSpPr>
          <p:cNvPr id="37" name="直接连接符 254">
            <a:extLst>
              <a:ext uri="{FF2B5EF4-FFF2-40B4-BE49-F238E27FC236}">
                <a16:creationId xmlns:a16="http://schemas.microsoft.com/office/drawing/2014/main" id="{B3CD5188-163B-25CD-4C2F-5275BAF1C3E8}"/>
              </a:ext>
            </a:extLst>
          </p:cNvPr>
          <p:cNvCxnSpPr>
            <a:cxnSpLocks/>
            <a:stCxn id="1136" idx="0"/>
            <a:endCxn id="1089" idx="2"/>
          </p:cNvCxnSpPr>
          <p:nvPr>
            <p:custDataLst>
              <p:tags r:id="rId41"/>
            </p:custDataLst>
          </p:nvPr>
        </p:nvCxnSpPr>
        <p:spPr>
          <a:xfrm flipH="1" flipV="1">
            <a:off x="7307671" y="4108063"/>
            <a:ext cx="1558959" cy="1154055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直接连接符 255">
            <a:extLst>
              <a:ext uri="{FF2B5EF4-FFF2-40B4-BE49-F238E27FC236}">
                <a16:creationId xmlns:a16="http://schemas.microsoft.com/office/drawing/2014/main" id="{600CD3F0-1B70-4AF1-D6B2-8785E5133B94}"/>
              </a:ext>
            </a:extLst>
          </p:cNvPr>
          <p:cNvCxnSpPr>
            <a:cxnSpLocks/>
            <a:stCxn id="1089" idx="2"/>
            <a:endCxn id="1140" idx="0"/>
          </p:cNvCxnSpPr>
          <p:nvPr>
            <p:custDataLst>
              <p:tags r:id="rId42"/>
            </p:custDataLst>
          </p:nvPr>
        </p:nvCxnSpPr>
        <p:spPr>
          <a:xfrm>
            <a:off x="7307671" y="4108063"/>
            <a:ext cx="2151953" cy="1154055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0" name="图片 39">
            <a:extLst>
              <a:ext uri="{FF2B5EF4-FFF2-40B4-BE49-F238E27FC236}">
                <a16:creationId xmlns:a16="http://schemas.microsoft.com/office/drawing/2014/main" id="{EFBADCD8-6986-8D53-580E-0367C62B2C3D}"/>
              </a:ext>
            </a:extLst>
          </p:cNvPr>
          <p:cNvPicPr>
            <a:picLocks noChangeAspect="1"/>
          </p:cNvPicPr>
          <p:nvPr>
            <p:custDataLst>
              <p:tags r:id="rId43"/>
            </p:custDataLst>
          </p:nvPr>
        </p:nvPicPr>
        <p:blipFill>
          <a:blip r:embed="rId1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1199" y="1410384"/>
            <a:ext cx="259443" cy="180000"/>
          </a:xfrm>
          <a:prstGeom prst="rect">
            <a:avLst/>
          </a:prstGeom>
          <a:ln>
            <a:noFill/>
          </a:ln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D2251908-0796-FDDC-9B22-5C4D0C217B0B}"/>
              </a:ext>
            </a:extLst>
          </p:cNvPr>
          <p:cNvPicPr>
            <a:picLocks noChangeAspect="1"/>
          </p:cNvPicPr>
          <p:nvPr>
            <p:custDataLst>
              <p:tags r:id="rId44"/>
            </p:custDataLst>
          </p:nvPr>
        </p:nvPicPr>
        <p:blipFill>
          <a:blip r:embed="rId1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8557" y="1410384"/>
            <a:ext cx="259443" cy="180000"/>
          </a:xfrm>
          <a:prstGeom prst="rect">
            <a:avLst/>
          </a:prstGeom>
          <a:ln>
            <a:noFill/>
          </a:ln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B5A04499-73BB-7973-5D37-C9B5F3BA2525}"/>
              </a:ext>
            </a:extLst>
          </p:cNvPr>
          <p:cNvSpPr/>
          <p:nvPr>
            <p:custDataLst>
              <p:tags r:id="rId45"/>
            </p:custDataLst>
          </p:nvPr>
        </p:nvSpPr>
        <p:spPr>
          <a:xfrm>
            <a:off x="5882519" y="1301029"/>
            <a:ext cx="1157524" cy="393897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43" name="直接连接符 260">
            <a:extLst>
              <a:ext uri="{FF2B5EF4-FFF2-40B4-BE49-F238E27FC236}">
                <a16:creationId xmlns:a16="http://schemas.microsoft.com/office/drawing/2014/main" id="{91AED1E5-DC5B-8BD6-13C1-392A1BDBC83B}"/>
              </a:ext>
            </a:extLst>
          </p:cNvPr>
          <p:cNvCxnSpPr>
            <a:cxnSpLocks/>
            <a:stCxn id="41" idx="2"/>
            <a:endCxn id="48" idx="0"/>
          </p:cNvCxnSpPr>
          <p:nvPr>
            <p:custDataLst>
              <p:tags r:id="rId46"/>
            </p:custDataLst>
          </p:nvPr>
        </p:nvCxnSpPr>
        <p:spPr>
          <a:xfrm flipH="1">
            <a:off x="6125163" y="1590384"/>
            <a:ext cx="603116" cy="45826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44" name="直接连接符 261">
            <a:extLst>
              <a:ext uri="{FF2B5EF4-FFF2-40B4-BE49-F238E27FC236}">
                <a16:creationId xmlns:a16="http://schemas.microsoft.com/office/drawing/2014/main" id="{AB9B8677-B0CD-88C7-9641-4FCDCD135521}"/>
              </a:ext>
            </a:extLst>
          </p:cNvPr>
          <p:cNvCxnSpPr>
            <a:cxnSpLocks/>
            <a:stCxn id="48" idx="0"/>
            <a:endCxn id="40" idx="2"/>
          </p:cNvCxnSpPr>
          <p:nvPr>
            <p:custDataLst>
              <p:tags r:id="rId47"/>
            </p:custDataLst>
          </p:nvPr>
        </p:nvCxnSpPr>
        <p:spPr>
          <a:xfrm flipV="1">
            <a:off x="6125163" y="1590384"/>
            <a:ext cx="65758" cy="45826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45" name="直接连接符 262">
            <a:extLst>
              <a:ext uri="{FF2B5EF4-FFF2-40B4-BE49-F238E27FC236}">
                <a16:creationId xmlns:a16="http://schemas.microsoft.com/office/drawing/2014/main" id="{4E699256-E280-232B-B52F-63419A229115}"/>
              </a:ext>
            </a:extLst>
          </p:cNvPr>
          <p:cNvCxnSpPr>
            <a:cxnSpLocks/>
            <a:stCxn id="47" idx="0"/>
            <a:endCxn id="40" idx="2"/>
          </p:cNvCxnSpPr>
          <p:nvPr>
            <p:custDataLst>
              <p:tags r:id="rId48"/>
            </p:custDataLst>
          </p:nvPr>
        </p:nvCxnSpPr>
        <p:spPr>
          <a:xfrm flipH="1" flipV="1">
            <a:off x="6190921" y="1590384"/>
            <a:ext cx="623827" cy="45826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46" name="直接连接符 263">
            <a:extLst>
              <a:ext uri="{FF2B5EF4-FFF2-40B4-BE49-F238E27FC236}">
                <a16:creationId xmlns:a16="http://schemas.microsoft.com/office/drawing/2014/main" id="{2D963390-129E-29AB-782F-43A90E1AF3E4}"/>
              </a:ext>
            </a:extLst>
          </p:cNvPr>
          <p:cNvCxnSpPr>
            <a:cxnSpLocks/>
            <a:stCxn id="47" idx="0"/>
            <a:endCxn id="41" idx="2"/>
          </p:cNvCxnSpPr>
          <p:nvPr>
            <p:custDataLst>
              <p:tags r:id="rId49"/>
            </p:custDataLst>
          </p:nvPr>
        </p:nvCxnSpPr>
        <p:spPr>
          <a:xfrm flipH="1" flipV="1">
            <a:off x="6728279" y="1590384"/>
            <a:ext cx="86469" cy="45826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pic>
        <p:nvPicPr>
          <p:cNvPr id="47" name="图片 46">
            <a:extLst>
              <a:ext uri="{FF2B5EF4-FFF2-40B4-BE49-F238E27FC236}">
                <a16:creationId xmlns:a16="http://schemas.microsoft.com/office/drawing/2014/main" id="{5B3A90AE-EAC8-E7E9-1C76-77C11697E0DB}"/>
              </a:ext>
            </a:extLst>
          </p:cNvPr>
          <p:cNvPicPr>
            <a:picLocks noChangeAspect="1"/>
          </p:cNvPicPr>
          <p:nvPr>
            <p:custDataLst>
              <p:tags r:id="rId50"/>
            </p:custDataLst>
          </p:nvPr>
        </p:nvPicPr>
        <p:blipFill>
          <a:blip r:embed="rId16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2679" y="2048644"/>
            <a:ext cx="264138" cy="180000"/>
          </a:xfrm>
          <a:prstGeom prst="rect">
            <a:avLst/>
          </a:prstGeom>
          <a:ln>
            <a:noFill/>
          </a:ln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F42B9531-CFB5-63AD-B131-D569EA75A9F6}"/>
              </a:ext>
            </a:extLst>
          </p:cNvPr>
          <p:cNvPicPr>
            <a:picLocks noChangeAspect="1"/>
          </p:cNvPicPr>
          <p:nvPr>
            <p:custDataLst>
              <p:tags r:id="rId51"/>
            </p:custDataLst>
          </p:nvPr>
        </p:nvPicPr>
        <p:blipFill>
          <a:blip r:embed="rId16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3094" y="2048644"/>
            <a:ext cx="264138" cy="180000"/>
          </a:xfrm>
          <a:prstGeom prst="rect">
            <a:avLst/>
          </a:prstGeom>
          <a:ln>
            <a:noFill/>
          </a:ln>
        </p:spPr>
      </p:pic>
      <p:sp>
        <p:nvSpPr>
          <p:cNvPr id="1168" name="矩形 1167">
            <a:extLst>
              <a:ext uri="{FF2B5EF4-FFF2-40B4-BE49-F238E27FC236}">
                <a16:creationId xmlns:a16="http://schemas.microsoft.com/office/drawing/2014/main" id="{FB7F370D-CE9D-C149-279B-BB65685C8CA1}"/>
              </a:ext>
            </a:extLst>
          </p:cNvPr>
          <p:cNvSpPr/>
          <p:nvPr>
            <p:custDataLst>
              <p:tags r:id="rId52"/>
            </p:custDataLst>
          </p:nvPr>
        </p:nvSpPr>
        <p:spPr>
          <a:xfrm>
            <a:off x="911174" y="2505643"/>
            <a:ext cx="1838178" cy="1011533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169" name="文本框 1168">
            <a:extLst>
              <a:ext uri="{FF2B5EF4-FFF2-40B4-BE49-F238E27FC236}">
                <a16:creationId xmlns:a16="http://schemas.microsoft.com/office/drawing/2014/main" id="{D3323631-9F3D-1B2C-B6E4-F1F2CDCD92CE}"/>
              </a:ext>
            </a:extLst>
          </p:cNvPr>
          <p:cNvSpPr txBox="1"/>
          <p:nvPr>
            <p:custDataLst>
              <p:tags r:id="rId53"/>
            </p:custDataLst>
          </p:nvPr>
        </p:nvSpPr>
        <p:spPr>
          <a:xfrm>
            <a:off x="1008122" y="2199070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399">
              <a:defRPr/>
            </a:pPr>
            <a:r>
              <a:rPr lang="zh-CN" altLang="en-US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带内管理区</a:t>
            </a:r>
          </a:p>
        </p:txBody>
      </p:sp>
      <p:pic>
        <p:nvPicPr>
          <p:cNvPr id="1170" name="图片 1169">
            <a:extLst>
              <a:ext uri="{FF2B5EF4-FFF2-40B4-BE49-F238E27FC236}">
                <a16:creationId xmlns:a16="http://schemas.microsoft.com/office/drawing/2014/main" id="{FAEC4F28-13F5-2F88-0C76-587860456082}"/>
              </a:ext>
            </a:extLst>
          </p:cNvPr>
          <p:cNvPicPr>
            <a:picLocks noChangeAspect="1"/>
          </p:cNvPicPr>
          <p:nvPr>
            <p:custDataLst>
              <p:tags r:id="rId54"/>
            </p:custDataLst>
          </p:nvPr>
        </p:nvPicPr>
        <p:blipFill>
          <a:blip r:embed="rId1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011" y="3138051"/>
            <a:ext cx="262723" cy="180000"/>
          </a:xfrm>
          <a:prstGeom prst="rect">
            <a:avLst/>
          </a:prstGeom>
          <a:ln>
            <a:noFill/>
          </a:ln>
        </p:spPr>
      </p:pic>
      <p:pic>
        <p:nvPicPr>
          <p:cNvPr id="1171" name="图片 1170">
            <a:extLst>
              <a:ext uri="{FF2B5EF4-FFF2-40B4-BE49-F238E27FC236}">
                <a16:creationId xmlns:a16="http://schemas.microsoft.com/office/drawing/2014/main" id="{5CBD6158-5B08-58C2-73CE-7250F18FF212}"/>
              </a:ext>
            </a:extLst>
          </p:cNvPr>
          <p:cNvPicPr>
            <a:picLocks noChangeAspect="1"/>
          </p:cNvPicPr>
          <p:nvPr>
            <p:custDataLst>
              <p:tags r:id="rId55"/>
            </p:custDataLst>
          </p:nvPr>
        </p:nvPicPr>
        <p:blipFill>
          <a:blip r:embed="rId1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984" y="3138051"/>
            <a:ext cx="262724" cy="180000"/>
          </a:xfrm>
          <a:prstGeom prst="rect">
            <a:avLst/>
          </a:prstGeom>
          <a:ln>
            <a:noFill/>
          </a:ln>
        </p:spPr>
      </p:pic>
      <p:pic>
        <p:nvPicPr>
          <p:cNvPr id="1166" name="图片 1165">
            <a:extLst>
              <a:ext uri="{FF2B5EF4-FFF2-40B4-BE49-F238E27FC236}">
                <a16:creationId xmlns:a16="http://schemas.microsoft.com/office/drawing/2014/main" id="{E519B6B4-4171-D82E-E07C-E65B57775B3F}"/>
              </a:ext>
            </a:extLst>
          </p:cNvPr>
          <p:cNvPicPr>
            <a:picLocks noChangeAspect="1"/>
          </p:cNvPicPr>
          <p:nvPr>
            <p:custDataLst>
              <p:tags r:id="rId56"/>
            </p:custDataLst>
          </p:nvPr>
        </p:nvPicPr>
        <p:blipFill>
          <a:blip r:embed="rId1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0979" y="2686137"/>
            <a:ext cx="261213" cy="180000"/>
          </a:xfrm>
          <a:prstGeom prst="rect">
            <a:avLst/>
          </a:prstGeom>
          <a:ln>
            <a:noFill/>
          </a:ln>
        </p:spPr>
      </p:pic>
      <p:pic>
        <p:nvPicPr>
          <p:cNvPr id="1167" name="图片 1166">
            <a:extLst>
              <a:ext uri="{FF2B5EF4-FFF2-40B4-BE49-F238E27FC236}">
                <a16:creationId xmlns:a16="http://schemas.microsoft.com/office/drawing/2014/main" id="{56EB30A0-FB74-1207-9934-A1936781C247}"/>
              </a:ext>
            </a:extLst>
          </p:cNvPr>
          <p:cNvPicPr>
            <a:picLocks noChangeAspect="1"/>
          </p:cNvPicPr>
          <p:nvPr>
            <p:custDataLst>
              <p:tags r:id="rId57"/>
            </p:custDataLst>
          </p:nvPr>
        </p:nvPicPr>
        <p:blipFill>
          <a:blip r:embed="rId1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1487" y="2686137"/>
            <a:ext cx="261213" cy="180000"/>
          </a:xfrm>
          <a:prstGeom prst="rect">
            <a:avLst/>
          </a:prstGeom>
          <a:ln>
            <a:noFill/>
          </a:ln>
        </p:spPr>
      </p:pic>
      <p:pic>
        <p:nvPicPr>
          <p:cNvPr id="1156" name="图片 1155">
            <a:extLst>
              <a:ext uri="{FF2B5EF4-FFF2-40B4-BE49-F238E27FC236}">
                <a16:creationId xmlns:a16="http://schemas.microsoft.com/office/drawing/2014/main" id="{0C09DBE5-841E-BE91-77D9-809E434BEF44}"/>
              </a:ext>
            </a:extLst>
          </p:cNvPr>
          <p:cNvPicPr>
            <a:picLocks noChangeAspect="1"/>
          </p:cNvPicPr>
          <p:nvPr>
            <p:custDataLst>
              <p:tags r:id="rId58"/>
            </p:custDataLst>
          </p:nvPr>
        </p:nvPicPr>
        <p:blipFill>
          <a:blip r:embed="rId1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092" y="3138051"/>
            <a:ext cx="262725" cy="180000"/>
          </a:xfrm>
          <a:prstGeom prst="rect">
            <a:avLst/>
          </a:prstGeom>
          <a:ln>
            <a:noFill/>
          </a:ln>
        </p:spPr>
      </p:pic>
      <p:cxnSp>
        <p:nvCxnSpPr>
          <p:cNvPr id="1160" name="直接连接符 418">
            <a:extLst>
              <a:ext uri="{FF2B5EF4-FFF2-40B4-BE49-F238E27FC236}">
                <a16:creationId xmlns:a16="http://schemas.microsoft.com/office/drawing/2014/main" id="{3B14A1E2-6F15-04CA-E172-F783885F782E}"/>
              </a:ext>
            </a:extLst>
          </p:cNvPr>
          <p:cNvCxnSpPr>
            <a:cxnSpLocks/>
            <a:stCxn id="1167" idx="2"/>
            <a:endCxn id="1156" idx="0"/>
          </p:cNvCxnSpPr>
          <p:nvPr>
            <p:custDataLst>
              <p:tags r:id="rId59"/>
            </p:custDataLst>
          </p:nvPr>
        </p:nvCxnSpPr>
        <p:spPr>
          <a:xfrm flipH="1">
            <a:off x="2103455" y="2866137"/>
            <a:ext cx="218639" cy="271914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1161" name="直接连接符 419">
            <a:extLst>
              <a:ext uri="{FF2B5EF4-FFF2-40B4-BE49-F238E27FC236}">
                <a16:creationId xmlns:a16="http://schemas.microsoft.com/office/drawing/2014/main" id="{2DDDAB34-1912-8F70-2E19-08DF1C3FC731}"/>
              </a:ext>
            </a:extLst>
          </p:cNvPr>
          <p:cNvCxnSpPr>
            <a:cxnSpLocks/>
            <a:stCxn id="1166" idx="2"/>
            <a:endCxn id="1171" idx="0"/>
          </p:cNvCxnSpPr>
          <p:nvPr>
            <p:custDataLst>
              <p:tags r:id="rId60"/>
            </p:custDataLst>
          </p:nvPr>
        </p:nvCxnSpPr>
        <p:spPr>
          <a:xfrm>
            <a:off x="1361586" y="2866137"/>
            <a:ext cx="231760" cy="271914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1162" name="直接连接符 420">
            <a:extLst>
              <a:ext uri="{FF2B5EF4-FFF2-40B4-BE49-F238E27FC236}">
                <a16:creationId xmlns:a16="http://schemas.microsoft.com/office/drawing/2014/main" id="{22F3EFBB-DE6F-CBC4-41A9-EC0E228A17F4}"/>
              </a:ext>
            </a:extLst>
          </p:cNvPr>
          <p:cNvCxnSpPr>
            <a:cxnSpLocks/>
            <a:stCxn id="1166" idx="2"/>
            <a:endCxn id="1170" idx="0"/>
          </p:cNvCxnSpPr>
          <p:nvPr>
            <p:custDataLst>
              <p:tags r:id="rId61"/>
            </p:custDataLst>
          </p:nvPr>
        </p:nvCxnSpPr>
        <p:spPr>
          <a:xfrm flipH="1">
            <a:off x="1121373" y="2866137"/>
            <a:ext cx="240213" cy="271914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sp>
        <p:nvSpPr>
          <p:cNvPr id="1165" name="文本框 1164">
            <a:extLst>
              <a:ext uri="{FF2B5EF4-FFF2-40B4-BE49-F238E27FC236}">
                <a16:creationId xmlns:a16="http://schemas.microsoft.com/office/drawing/2014/main" id="{9D8766FB-26FA-08D1-16F4-4D9BCE97CAC5}"/>
              </a:ext>
            </a:extLst>
          </p:cNvPr>
          <p:cNvSpPr txBox="1"/>
          <p:nvPr>
            <p:custDataLst>
              <p:tags r:id="rId62"/>
            </p:custDataLst>
          </p:nvPr>
        </p:nvSpPr>
        <p:spPr>
          <a:xfrm>
            <a:off x="1399034" y="2660478"/>
            <a:ext cx="8960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汇聚交换机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5A417665-C4D9-4BE8-7B45-D50E8241BCC8}"/>
              </a:ext>
            </a:extLst>
          </p:cNvPr>
          <p:cNvSpPr txBox="1"/>
          <p:nvPr>
            <p:custDataLst>
              <p:tags r:id="rId63"/>
            </p:custDataLst>
          </p:nvPr>
        </p:nvSpPr>
        <p:spPr>
          <a:xfrm>
            <a:off x="6975714" y="2051321"/>
            <a:ext cx="9927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3765">
              <a:defRPr sz="9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algn="ctr" defTabSz="913399">
              <a:defRPr/>
            </a:pPr>
            <a:r>
              <a:rPr lang="zh-CN" altLang="en-US" sz="1000" kern="0" dirty="0">
                <a:solidFill>
                  <a:srgbClr val="374153"/>
                </a:solidFill>
                <a:latin typeface="Lexend" pitchFamily="2" charset="0"/>
              </a:rPr>
              <a:t>业务</a:t>
            </a:r>
            <a:r>
              <a:rPr lang="en-US" altLang="zh-CN" sz="1000" kern="0" dirty="0">
                <a:solidFill>
                  <a:srgbClr val="374153"/>
                </a:solidFill>
                <a:latin typeface="Lexend" pitchFamily="2" charset="0"/>
              </a:rPr>
              <a:t>Spine</a:t>
            </a:r>
            <a:endParaRPr lang="zh-CN" altLang="en-US" sz="1000" kern="0" dirty="0">
              <a:solidFill>
                <a:srgbClr val="374153"/>
              </a:solidFill>
              <a:latin typeface="Lexend" pitchFamily="2" charset="0"/>
            </a:endParaRPr>
          </a:p>
        </p:txBody>
      </p:sp>
      <p:cxnSp>
        <p:nvCxnSpPr>
          <p:cNvPr id="51" name="直接连接符 268">
            <a:extLst>
              <a:ext uri="{FF2B5EF4-FFF2-40B4-BE49-F238E27FC236}">
                <a16:creationId xmlns:a16="http://schemas.microsoft.com/office/drawing/2014/main" id="{49F5DD3D-DCF1-4758-59C6-368438AF5051}"/>
              </a:ext>
            </a:extLst>
          </p:cNvPr>
          <p:cNvCxnSpPr>
            <a:cxnSpLocks/>
            <a:stCxn id="1135" idx="0"/>
            <a:endCxn id="22" idx="2"/>
          </p:cNvCxnSpPr>
          <p:nvPr>
            <p:custDataLst>
              <p:tags r:id="rId64"/>
            </p:custDataLst>
          </p:nvPr>
        </p:nvCxnSpPr>
        <p:spPr>
          <a:xfrm flipH="1" flipV="1">
            <a:off x="5066898" y="4727159"/>
            <a:ext cx="3206738" cy="534959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直接连接符 269">
            <a:extLst>
              <a:ext uri="{FF2B5EF4-FFF2-40B4-BE49-F238E27FC236}">
                <a16:creationId xmlns:a16="http://schemas.microsoft.com/office/drawing/2014/main" id="{14B8D6B7-8E23-C120-7032-1BAE61ED71B4}"/>
              </a:ext>
            </a:extLst>
          </p:cNvPr>
          <p:cNvCxnSpPr>
            <a:cxnSpLocks/>
            <a:stCxn id="1141" idx="0"/>
            <a:endCxn id="22" idx="2"/>
          </p:cNvCxnSpPr>
          <p:nvPr>
            <p:custDataLst>
              <p:tags r:id="rId65"/>
            </p:custDataLst>
          </p:nvPr>
        </p:nvCxnSpPr>
        <p:spPr>
          <a:xfrm flipH="1" flipV="1">
            <a:off x="5066898" y="4727159"/>
            <a:ext cx="2616134" cy="535649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46" name="文本框 1145">
            <a:extLst>
              <a:ext uri="{FF2B5EF4-FFF2-40B4-BE49-F238E27FC236}">
                <a16:creationId xmlns:a16="http://schemas.microsoft.com/office/drawing/2014/main" id="{F2BF10D5-67B2-B010-6DBF-582206CD2587}"/>
              </a:ext>
            </a:extLst>
          </p:cNvPr>
          <p:cNvSpPr txBox="1"/>
          <p:nvPr>
            <p:custDataLst>
              <p:tags r:id="rId66"/>
            </p:custDataLst>
          </p:nvPr>
        </p:nvSpPr>
        <p:spPr>
          <a:xfrm>
            <a:off x="3558985" y="3289610"/>
            <a:ext cx="908644" cy="2131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25G 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  <a:endParaRPr lang="en-US" altLang="zh-CN" sz="9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48" name="文本框 1147">
            <a:extLst>
              <a:ext uri="{FF2B5EF4-FFF2-40B4-BE49-F238E27FC236}">
                <a16:creationId xmlns:a16="http://schemas.microsoft.com/office/drawing/2014/main" id="{EDA3893B-C4BD-D2E1-35B3-A409543D056C}"/>
              </a:ext>
            </a:extLst>
          </p:cNvPr>
          <p:cNvSpPr txBox="1"/>
          <p:nvPr>
            <p:custDataLst>
              <p:tags r:id="rId67"/>
            </p:custDataLst>
          </p:nvPr>
        </p:nvSpPr>
        <p:spPr>
          <a:xfrm>
            <a:off x="3024525" y="2604026"/>
            <a:ext cx="11118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管理业务</a:t>
            </a:r>
            <a:r>
              <a:rPr lang="en-US" altLang="zh-CN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Leaf</a:t>
            </a:r>
          </a:p>
        </p:txBody>
      </p:sp>
      <p:grpSp>
        <p:nvGrpSpPr>
          <p:cNvPr id="1150" name="组合 1149">
            <a:extLst>
              <a:ext uri="{FF2B5EF4-FFF2-40B4-BE49-F238E27FC236}">
                <a16:creationId xmlns:a16="http://schemas.microsoft.com/office/drawing/2014/main" id="{5D0B94AF-FB53-1E45-D3AC-2185F533BC52}"/>
              </a:ext>
            </a:extLst>
          </p:cNvPr>
          <p:cNvGrpSpPr/>
          <p:nvPr/>
        </p:nvGrpSpPr>
        <p:grpSpPr>
          <a:xfrm>
            <a:off x="3233640" y="3005803"/>
            <a:ext cx="683021" cy="175155"/>
            <a:chOff x="2774267" y="4048913"/>
            <a:chExt cx="756682" cy="216522"/>
          </a:xfrm>
        </p:grpSpPr>
        <p:pic>
          <p:nvPicPr>
            <p:cNvPr id="1152" name="图片 1151">
              <a:extLst>
                <a:ext uri="{FF2B5EF4-FFF2-40B4-BE49-F238E27FC236}">
                  <a16:creationId xmlns:a16="http://schemas.microsoft.com/office/drawing/2014/main" id="{1A75BB31-3474-3A5D-3FCC-E49F78131BE9}"/>
                </a:ext>
              </a:extLst>
            </p:cNvPr>
            <p:cNvPicPr>
              <a:picLocks noChangeAspect="1"/>
            </p:cNvPicPr>
            <p:nvPr>
              <p:custDataLst>
                <p:tags r:id="rId157"/>
              </p:custDataLst>
            </p:nvPr>
          </p:nvPicPr>
          <p:blipFill>
            <a:blip r:embed="rId16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74267" y="4048913"/>
              <a:ext cx="264294" cy="21606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53" name="图片 1152">
              <a:extLst>
                <a:ext uri="{FF2B5EF4-FFF2-40B4-BE49-F238E27FC236}">
                  <a16:creationId xmlns:a16="http://schemas.microsoft.com/office/drawing/2014/main" id="{CA6B1C7F-77F7-297C-51C4-5694ACF02E27}"/>
                </a:ext>
              </a:extLst>
            </p:cNvPr>
            <p:cNvPicPr>
              <a:picLocks noChangeAspect="1"/>
            </p:cNvPicPr>
            <p:nvPr>
              <p:custDataLst>
                <p:tags r:id="rId158"/>
              </p:custDataLst>
            </p:nvPr>
          </p:nvPicPr>
          <p:blipFill>
            <a:blip r:embed="rId16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66653" y="4049368"/>
              <a:ext cx="264296" cy="216067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54" name="直接连接符 271">
            <a:extLst>
              <a:ext uri="{FF2B5EF4-FFF2-40B4-BE49-F238E27FC236}">
                <a16:creationId xmlns:a16="http://schemas.microsoft.com/office/drawing/2014/main" id="{9A67BCBB-54AB-2590-7F62-6092DCE58542}"/>
              </a:ext>
            </a:extLst>
          </p:cNvPr>
          <p:cNvCxnSpPr>
            <a:cxnSpLocks/>
            <a:stCxn id="1152" idx="2"/>
            <a:endCxn id="1279" idx="0"/>
          </p:cNvCxnSpPr>
          <p:nvPr>
            <p:custDataLst>
              <p:tags r:id="rId68"/>
            </p:custDataLst>
          </p:nvPr>
        </p:nvCxnSpPr>
        <p:spPr>
          <a:xfrm flipH="1">
            <a:off x="2794224" y="3180590"/>
            <a:ext cx="558699" cy="1974258"/>
          </a:xfrm>
          <a:prstGeom prst="line">
            <a:avLst/>
          </a:prstGeom>
          <a:noFill/>
          <a:ln w="19050" cap="flat" cmpd="sng" algn="ctr">
            <a:solidFill>
              <a:srgbClr val="F4A1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直接连接符 272">
            <a:extLst>
              <a:ext uri="{FF2B5EF4-FFF2-40B4-BE49-F238E27FC236}">
                <a16:creationId xmlns:a16="http://schemas.microsoft.com/office/drawing/2014/main" id="{F96DB7F7-DF2E-4DD6-F09C-B3F45A8D71D2}"/>
              </a:ext>
            </a:extLst>
          </p:cNvPr>
          <p:cNvCxnSpPr>
            <a:cxnSpLocks/>
            <a:stCxn id="1153" idx="2"/>
            <a:endCxn id="1279" idx="0"/>
          </p:cNvCxnSpPr>
          <p:nvPr>
            <p:custDataLst>
              <p:tags r:id="rId69"/>
            </p:custDataLst>
          </p:nvPr>
        </p:nvCxnSpPr>
        <p:spPr>
          <a:xfrm flipH="1">
            <a:off x="2794224" y="3180958"/>
            <a:ext cx="1003154" cy="1973890"/>
          </a:xfrm>
          <a:prstGeom prst="line">
            <a:avLst/>
          </a:prstGeom>
          <a:noFill/>
          <a:ln w="19050" cap="flat" cmpd="sng" algn="ctr">
            <a:solidFill>
              <a:srgbClr val="F4A1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89D14DFB-B73D-7F7A-DB42-D2B72323A2D6}"/>
              </a:ext>
            </a:extLst>
          </p:cNvPr>
          <p:cNvSpPr txBox="1"/>
          <p:nvPr>
            <p:custDataLst>
              <p:tags r:id="rId70"/>
            </p:custDataLst>
          </p:nvPr>
        </p:nvSpPr>
        <p:spPr>
          <a:xfrm>
            <a:off x="4612455" y="2604026"/>
            <a:ext cx="11203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计算业务</a:t>
            </a:r>
            <a:r>
              <a:rPr lang="en-US" altLang="zh-CN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Leaf</a:t>
            </a:r>
            <a:endParaRPr lang="zh-CN" altLang="en-US" sz="1000" b="1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33F554B9-5F89-52D5-8DCA-8906FB36FF26}"/>
              </a:ext>
            </a:extLst>
          </p:cNvPr>
          <p:cNvSpPr txBox="1"/>
          <p:nvPr>
            <p:custDataLst>
              <p:tags r:id="rId71"/>
            </p:custDataLst>
          </p:nvPr>
        </p:nvSpPr>
        <p:spPr>
          <a:xfrm>
            <a:off x="5274336" y="3278755"/>
            <a:ext cx="9422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25G 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8EF4F8D6-D2A5-0787-1187-FD101390CDDA}"/>
              </a:ext>
            </a:extLst>
          </p:cNvPr>
          <p:cNvGrpSpPr/>
          <p:nvPr/>
        </p:nvGrpSpPr>
        <p:grpSpPr>
          <a:xfrm>
            <a:off x="4779357" y="3009049"/>
            <a:ext cx="735725" cy="181895"/>
            <a:chOff x="2767672" y="4060285"/>
            <a:chExt cx="690940" cy="223744"/>
          </a:xfrm>
        </p:grpSpPr>
        <p:pic>
          <p:nvPicPr>
            <p:cNvPr id="1144" name="图片 1143">
              <a:extLst>
                <a:ext uri="{FF2B5EF4-FFF2-40B4-BE49-F238E27FC236}">
                  <a16:creationId xmlns:a16="http://schemas.microsoft.com/office/drawing/2014/main" id="{BD171E8F-20CA-9AC6-AC7A-D7492F78C852}"/>
                </a:ext>
              </a:extLst>
            </p:cNvPr>
            <p:cNvPicPr>
              <a:picLocks noChangeAspect="1"/>
            </p:cNvPicPr>
            <p:nvPr>
              <p:custDataLst>
                <p:tags r:id="rId155"/>
              </p:custDataLst>
            </p:nvPr>
          </p:nvPicPr>
          <p:blipFill>
            <a:blip r:embed="rId16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67672" y="4062617"/>
              <a:ext cx="224986" cy="22141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45" name="图片 1144">
              <a:extLst>
                <a:ext uri="{FF2B5EF4-FFF2-40B4-BE49-F238E27FC236}">
                  <a16:creationId xmlns:a16="http://schemas.microsoft.com/office/drawing/2014/main" id="{73908DCC-93B9-0461-C739-A1E875AA4148}"/>
                </a:ext>
              </a:extLst>
            </p:cNvPr>
            <p:cNvPicPr>
              <a:picLocks noChangeAspect="1"/>
            </p:cNvPicPr>
            <p:nvPr>
              <p:custDataLst>
                <p:tags r:id="rId156"/>
              </p:custDataLst>
            </p:nvPr>
          </p:nvPicPr>
          <p:blipFill>
            <a:blip r:embed="rId16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3625" y="4060285"/>
              <a:ext cx="224987" cy="221413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61" name="直接连接符 278">
            <a:extLst>
              <a:ext uri="{FF2B5EF4-FFF2-40B4-BE49-F238E27FC236}">
                <a16:creationId xmlns:a16="http://schemas.microsoft.com/office/drawing/2014/main" id="{0CCA2E0B-7F69-6F64-C404-7769072295F4}"/>
              </a:ext>
            </a:extLst>
          </p:cNvPr>
          <p:cNvCxnSpPr>
            <a:cxnSpLocks/>
            <a:stCxn id="1170" idx="2"/>
            <a:endCxn id="1091" idx="0"/>
          </p:cNvCxnSpPr>
          <p:nvPr>
            <p:custDataLst>
              <p:tags r:id="rId72"/>
            </p:custDataLst>
          </p:nvPr>
        </p:nvCxnSpPr>
        <p:spPr>
          <a:xfrm>
            <a:off x="1121373" y="3318051"/>
            <a:ext cx="574973" cy="1831010"/>
          </a:xfrm>
          <a:prstGeom prst="line">
            <a:avLst/>
          </a:prstGeom>
          <a:noFill/>
          <a:ln w="19050">
            <a:solidFill>
              <a:srgbClr val="00B0F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直接连接符 279">
            <a:extLst>
              <a:ext uri="{FF2B5EF4-FFF2-40B4-BE49-F238E27FC236}">
                <a16:creationId xmlns:a16="http://schemas.microsoft.com/office/drawing/2014/main" id="{8C984C09-9E47-A43F-F699-FFA3C580DB19}"/>
              </a:ext>
            </a:extLst>
          </p:cNvPr>
          <p:cNvCxnSpPr>
            <a:cxnSpLocks/>
            <a:stCxn id="1171" idx="2"/>
            <a:endCxn id="1091" idx="0"/>
          </p:cNvCxnSpPr>
          <p:nvPr>
            <p:custDataLst>
              <p:tags r:id="rId73"/>
            </p:custDataLst>
          </p:nvPr>
        </p:nvCxnSpPr>
        <p:spPr>
          <a:xfrm>
            <a:off x="1593346" y="3318051"/>
            <a:ext cx="103000" cy="1831010"/>
          </a:xfrm>
          <a:prstGeom prst="line">
            <a:avLst/>
          </a:prstGeom>
          <a:noFill/>
          <a:ln w="12700">
            <a:solidFill>
              <a:sysClr val="windowText" lastClr="00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BF7A5B21-7F9C-F579-EF40-7BEBEDF5B2B3}"/>
              </a:ext>
            </a:extLst>
          </p:cNvPr>
          <p:cNvSpPr/>
          <p:nvPr>
            <p:custDataLst>
              <p:tags r:id="rId74"/>
            </p:custDataLst>
          </p:nvPr>
        </p:nvSpPr>
        <p:spPr>
          <a:xfrm>
            <a:off x="6765726" y="5100813"/>
            <a:ext cx="2988618" cy="843682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1130" name="直接连接符 388">
            <a:extLst>
              <a:ext uri="{FF2B5EF4-FFF2-40B4-BE49-F238E27FC236}">
                <a16:creationId xmlns:a16="http://schemas.microsoft.com/office/drawing/2014/main" id="{7E3224BB-4FCC-1F78-9E09-90DB07BBA2E1}"/>
              </a:ext>
            </a:extLst>
          </p:cNvPr>
          <p:cNvCxnSpPr>
            <a:stCxn id="1137" idx="0"/>
            <a:endCxn id="1136" idx="2"/>
          </p:cNvCxnSpPr>
          <p:nvPr>
            <p:custDataLst>
              <p:tags r:id="rId75"/>
            </p:custDataLst>
          </p:nvPr>
        </p:nvCxnSpPr>
        <p:spPr bwMode="auto">
          <a:xfrm flipV="1">
            <a:off x="7878659" y="5403642"/>
            <a:ext cx="987971" cy="277669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31" name="直接连接符 389">
            <a:extLst>
              <a:ext uri="{FF2B5EF4-FFF2-40B4-BE49-F238E27FC236}">
                <a16:creationId xmlns:a16="http://schemas.microsoft.com/office/drawing/2014/main" id="{060790D0-ECAB-F6C9-0693-A6F41A830AD5}"/>
              </a:ext>
            </a:extLst>
          </p:cNvPr>
          <p:cNvCxnSpPr>
            <a:stCxn id="1138" idx="0"/>
            <a:endCxn id="1136" idx="2"/>
          </p:cNvCxnSpPr>
          <p:nvPr>
            <p:custDataLst>
              <p:tags r:id="rId76"/>
            </p:custDataLst>
          </p:nvPr>
        </p:nvCxnSpPr>
        <p:spPr bwMode="auto">
          <a:xfrm flipH="1" flipV="1">
            <a:off x="8866630" y="5403642"/>
            <a:ext cx="73848" cy="277668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32" name="文本框 1131">
            <a:extLst>
              <a:ext uri="{FF2B5EF4-FFF2-40B4-BE49-F238E27FC236}">
                <a16:creationId xmlns:a16="http://schemas.microsoft.com/office/drawing/2014/main" id="{51CE660A-01B3-F702-7991-C1E61A273DEE}"/>
              </a:ext>
            </a:extLst>
          </p:cNvPr>
          <p:cNvSpPr txBox="1"/>
          <p:nvPr>
            <p:custDataLst>
              <p:tags r:id="rId77"/>
            </p:custDataLst>
          </p:nvPr>
        </p:nvSpPr>
        <p:spPr>
          <a:xfrm>
            <a:off x="6646211" y="5221750"/>
            <a:ext cx="8938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TOR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</a:p>
        </p:txBody>
      </p:sp>
      <p:cxnSp>
        <p:nvCxnSpPr>
          <p:cNvPr id="1133" name="直接连接符 391">
            <a:extLst>
              <a:ext uri="{FF2B5EF4-FFF2-40B4-BE49-F238E27FC236}">
                <a16:creationId xmlns:a16="http://schemas.microsoft.com/office/drawing/2014/main" id="{83E0DFCF-F232-1950-9703-1E9D837DF9B9}"/>
              </a:ext>
            </a:extLst>
          </p:cNvPr>
          <p:cNvCxnSpPr>
            <a:stCxn id="1137" idx="0"/>
            <a:endCxn id="1135" idx="2"/>
          </p:cNvCxnSpPr>
          <p:nvPr>
            <p:custDataLst>
              <p:tags r:id="rId78"/>
            </p:custDataLst>
          </p:nvPr>
        </p:nvCxnSpPr>
        <p:spPr bwMode="auto">
          <a:xfrm flipV="1">
            <a:off x="7878659" y="5403642"/>
            <a:ext cx="394977" cy="277669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34" name="直接连接符 392">
            <a:extLst>
              <a:ext uri="{FF2B5EF4-FFF2-40B4-BE49-F238E27FC236}">
                <a16:creationId xmlns:a16="http://schemas.microsoft.com/office/drawing/2014/main" id="{F1A32D5C-20D8-32CB-40E4-9C66D65BAF84}"/>
              </a:ext>
            </a:extLst>
          </p:cNvPr>
          <p:cNvCxnSpPr>
            <a:stCxn id="1138" idx="0"/>
            <a:endCxn id="1135" idx="2"/>
          </p:cNvCxnSpPr>
          <p:nvPr>
            <p:custDataLst>
              <p:tags r:id="rId79"/>
            </p:custDataLst>
          </p:nvPr>
        </p:nvCxnSpPr>
        <p:spPr bwMode="auto">
          <a:xfrm flipH="1" flipV="1">
            <a:off x="8273636" y="5403642"/>
            <a:ext cx="666842" cy="277668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135" name="Picture 148">
            <a:extLst>
              <a:ext uri="{FF2B5EF4-FFF2-40B4-BE49-F238E27FC236}">
                <a16:creationId xmlns:a16="http://schemas.microsoft.com/office/drawing/2014/main" id="{13C17AB3-6501-E4A8-5919-2306EE9CA02A}"/>
              </a:ext>
            </a:extLst>
          </p:cNvPr>
          <p:cNvPicPr>
            <a:picLocks noChangeAspect="1"/>
          </p:cNvPicPr>
          <p:nvPr>
            <p:custDataLst>
              <p:tags r:id="rId80"/>
            </p:custDataLst>
          </p:nvPr>
        </p:nvPicPr>
        <p:blipFill>
          <a:blip r:embed="rId16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28245" y="5262118"/>
            <a:ext cx="490781" cy="141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6" name="Picture 148">
            <a:extLst>
              <a:ext uri="{FF2B5EF4-FFF2-40B4-BE49-F238E27FC236}">
                <a16:creationId xmlns:a16="http://schemas.microsoft.com/office/drawing/2014/main" id="{89EC1000-4AF1-1F86-4986-74C0FDDB13D6}"/>
              </a:ext>
            </a:extLst>
          </p:cNvPr>
          <p:cNvPicPr>
            <a:picLocks noChangeAspect="1"/>
          </p:cNvPicPr>
          <p:nvPr>
            <p:custDataLst>
              <p:tags r:id="rId81"/>
            </p:custDataLst>
          </p:nvPr>
        </p:nvPicPr>
        <p:blipFill>
          <a:blip r:embed="rId16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21239" y="5262118"/>
            <a:ext cx="490781" cy="141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7" name="Picture 148">
            <a:extLst>
              <a:ext uri="{FF2B5EF4-FFF2-40B4-BE49-F238E27FC236}">
                <a16:creationId xmlns:a16="http://schemas.microsoft.com/office/drawing/2014/main" id="{E61E667A-55AD-C5B1-659A-1D9D2DB9B350}"/>
              </a:ext>
            </a:extLst>
          </p:cNvPr>
          <p:cNvPicPr>
            <a:picLocks noChangeAspect="1"/>
          </p:cNvPicPr>
          <p:nvPr>
            <p:custDataLst>
              <p:tags r:id="rId82"/>
            </p:custDataLst>
          </p:nvPr>
        </p:nvPicPr>
        <p:blipFill>
          <a:blip r:embed="rId16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2733" y="5681311"/>
            <a:ext cx="511852" cy="14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8" name="Picture 148">
            <a:extLst>
              <a:ext uri="{FF2B5EF4-FFF2-40B4-BE49-F238E27FC236}">
                <a16:creationId xmlns:a16="http://schemas.microsoft.com/office/drawing/2014/main" id="{3112EAFF-4062-992A-C773-67E878396166}"/>
              </a:ext>
            </a:extLst>
          </p:cNvPr>
          <p:cNvPicPr>
            <a:picLocks noChangeAspect="1"/>
          </p:cNvPicPr>
          <p:nvPr>
            <p:custDataLst>
              <p:tags r:id="rId83"/>
            </p:custDataLst>
          </p:nvPr>
        </p:nvPicPr>
        <p:blipFill>
          <a:blip r:embed="rId16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95087" y="5681310"/>
            <a:ext cx="490781" cy="141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39" name="文本框 1138">
            <a:extLst>
              <a:ext uri="{FF2B5EF4-FFF2-40B4-BE49-F238E27FC236}">
                <a16:creationId xmlns:a16="http://schemas.microsoft.com/office/drawing/2014/main" id="{453508A4-448B-4629-BCB5-03A9203E4722}"/>
              </a:ext>
            </a:extLst>
          </p:cNvPr>
          <p:cNvSpPr txBox="1"/>
          <p:nvPr>
            <p:custDataLst>
              <p:tags r:id="rId84"/>
            </p:custDataLst>
          </p:nvPr>
        </p:nvSpPr>
        <p:spPr>
          <a:xfrm>
            <a:off x="6720359" y="5645216"/>
            <a:ext cx="846800" cy="23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Spine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</a:p>
        </p:txBody>
      </p:sp>
      <p:pic>
        <p:nvPicPr>
          <p:cNvPr id="1140" name="Picture 148">
            <a:extLst>
              <a:ext uri="{FF2B5EF4-FFF2-40B4-BE49-F238E27FC236}">
                <a16:creationId xmlns:a16="http://schemas.microsoft.com/office/drawing/2014/main" id="{8E793966-7BDA-D505-B508-75DB9CD282EE}"/>
              </a:ext>
            </a:extLst>
          </p:cNvPr>
          <p:cNvPicPr>
            <a:picLocks noChangeAspect="1"/>
          </p:cNvPicPr>
          <p:nvPr>
            <p:custDataLst>
              <p:tags r:id="rId85"/>
            </p:custDataLst>
          </p:nvPr>
        </p:nvPicPr>
        <p:blipFill>
          <a:blip r:embed="rId16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14233" y="5262118"/>
            <a:ext cx="490781" cy="141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1" name="Picture 148">
            <a:extLst>
              <a:ext uri="{FF2B5EF4-FFF2-40B4-BE49-F238E27FC236}">
                <a16:creationId xmlns:a16="http://schemas.microsoft.com/office/drawing/2014/main" id="{EB3BA5D1-69E2-1E39-279B-2BB08288D01E}"/>
              </a:ext>
            </a:extLst>
          </p:cNvPr>
          <p:cNvPicPr>
            <a:picLocks noChangeAspect="1"/>
          </p:cNvPicPr>
          <p:nvPr>
            <p:custDataLst>
              <p:tags r:id="rId86"/>
            </p:custDataLst>
          </p:nvPr>
        </p:nvPicPr>
        <p:blipFill>
          <a:blip r:embed="rId16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40032" y="5262808"/>
            <a:ext cx="486000" cy="140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42" name="直接连接符 400">
            <a:extLst>
              <a:ext uri="{FF2B5EF4-FFF2-40B4-BE49-F238E27FC236}">
                <a16:creationId xmlns:a16="http://schemas.microsoft.com/office/drawing/2014/main" id="{9D0DC4D4-5B82-70CE-472B-EDCA0533FEDD}"/>
              </a:ext>
            </a:extLst>
          </p:cNvPr>
          <p:cNvCxnSpPr>
            <a:stCxn id="1138" idx="0"/>
            <a:endCxn id="1140" idx="2"/>
          </p:cNvCxnSpPr>
          <p:nvPr>
            <p:custDataLst>
              <p:tags r:id="rId87"/>
            </p:custDataLst>
          </p:nvPr>
        </p:nvCxnSpPr>
        <p:spPr bwMode="auto">
          <a:xfrm flipV="1">
            <a:off x="8940478" y="5403642"/>
            <a:ext cx="519146" cy="277668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43" name="直接连接符 401">
            <a:extLst>
              <a:ext uri="{FF2B5EF4-FFF2-40B4-BE49-F238E27FC236}">
                <a16:creationId xmlns:a16="http://schemas.microsoft.com/office/drawing/2014/main" id="{10453932-489C-7B8A-CCE3-83BD089A2470}"/>
              </a:ext>
            </a:extLst>
          </p:cNvPr>
          <p:cNvCxnSpPr>
            <a:stCxn id="1137" idx="0"/>
            <a:endCxn id="1141" idx="2"/>
          </p:cNvCxnSpPr>
          <p:nvPr>
            <p:custDataLst>
              <p:tags r:id="rId88"/>
            </p:custDataLst>
          </p:nvPr>
        </p:nvCxnSpPr>
        <p:spPr bwMode="auto">
          <a:xfrm flipH="1" flipV="1">
            <a:off x="7683032" y="5402953"/>
            <a:ext cx="195627" cy="278358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5" name="直接连接符 282">
            <a:extLst>
              <a:ext uri="{FF2B5EF4-FFF2-40B4-BE49-F238E27FC236}">
                <a16:creationId xmlns:a16="http://schemas.microsoft.com/office/drawing/2014/main" id="{8505C1A5-50DE-87E8-C6BD-15032DE00F90}"/>
              </a:ext>
            </a:extLst>
          </p:cNvPr>
          <p:cNvCxnSpPr>
            <a:cxnSpLocks/>
            <a:stCxn id="1128" idx="2"/>
            <a:endCxn id="1090" idx="0"/>
          </p:cNvCxnSpPr>
          <p:nvPr>
            <p:custDataLst>
              <p:tags r:id="rId89"/>
            </p:custDataLst>
          </p:nvPr>
        </p:nvCxnSpPr>
        <p:spPr>
          <a:xfrm>
            <a:off x="8127504" y="3180532"/>
            <a:ext cx="1021123" cy="768436"/>
          </a:xfrm>
          <a:prstGeom prst="line">
            <a:avLst/>
          </a:prstGeom>
          <a:noFill/>
          <a:ln w="19050" cap="flat" cmpd="sng" algn="ctr">
            <a:solidFill>
              <a:srgbClr val="F4A1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28" name="矩形 1027">
            <a:extLst>
              <a:ext uri="{FF2B5EF4-FFF2-40B4-BE49-F238E27FC236}">
                <a16:creationId xmlns:a16="http://schemas.microsoft.com/office/drawing/2014/main" id="{F00613DE-5C2A-756B-3AA8-78B52014CC93}"/>
              </a:ext>
            </a:extLst>
          </p:cNvPr>
          <p:cNvSpPr/>
          <p:nvPr>
            <p:custDataLst>
              <p:tags r:id="rId90"/>
            </p:custDataLst>
          </p:nvPr>
        </p:nvSpPr>
        <p:spPr>
          <a:xfrm>
            <a:off x="7804135" y="2905259"/>
            <a:ext cx="1000210" cy="365663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30" name="文本框 1029">
            <a:extLst>
              <a:ext uri="{FF2B5EF4-FFF2-40B4-BE49-F238E27FC236}">
                <a16:creationId xmlns:a16="http://schemas.microsoft.com/office/drawing/2014/main" id="{7EB41B50-C645-CCF9-AC40-32999B4156B7}"/>
              </a:ext>
            </a:extLst>
          </p:cNvPr>
          <p:cNvSpPr txBox="1"/>
          <p:nvPr>
            <p:custDataLst>
              <p:tags r:id="rId91"/>
            </p:custDataLst>
          </p:nvPr>
        </p:nvSpPr>
        <p:spPr>
          <a:xfrm>
            <a:off x="8573621" y="3294220"/>
            <a:ext cx="9422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25G 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</a:p>
        </p:txBody>
      </p:sp>
      <p:grpSp>
        <p:nvGrpSpPr>
          <p:cNvPr id="1031" name="组合 1030">
            <a:extLst>
              <a:ext uri="{FF2B5EF4-FFF2-40B4-BE49-F238E27FC236}">
                <a16:creationId xmlns:a16="http://schemas.microsoft.com/office/drawing/2014/main" id="{8E39DFD3-3015-B4CB-526B-4A08A47F713A}"/>
              </a:ext>
            </a:extLst>
          </p:cNvPr>
          <p:cNvGrpSpPr/>
          <p:nvPr/>
        </p:nvGrpSpPr>
        <p:grpSpPr>
          <a:xfrm>
            <a:off x="8005356" y="3000532"/>
            <a:ext cx="659480" cy="185697"/>
            <a:chOff x="2734649" y="4050404"/>
            <a:chExt cx="735683" cy="229846"/>
          </a:xfrm>
        </p:grpSpPr>
        <p:pic>
          <p:nvPicPr>
            <p:cNvPr id="1128" name="图片 1127">
              <a:extLst>
                <a:ext uri="{FF2B5EF4-FFF2-40B4-BE49-F238E27FC236}">
                  <a16:creationId xmlns:a16="http://schemas.microsoft.com/office/drawing/2014/main" id="{E833C78C-599A-5ADD-F276-BD634C483568}"/>
                </a:ext>
              </a:extLst>
            </p:cNvPr>
            <p:cNvPicPr>
              <a:picLocks noChangeAspect="1"/>
            </p:cNvPicPr>
            <p:nvPr>
              <p:custDataLst>
                <p:tags r:id="rId153"/>
              </p:custDataLst>
            </p:nvPr>
          </p:nvPicPr>
          <p:blipFill>
            <a:blip r:embed="rId16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649" y="4050404"/>
              <a:ext cx="272524" cy="22279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29" name="图片 1128">
              <a:extLst>
                <a:ext uri="{FF2B5EF4-FFF2-40B4-BE49-F238E27FC236}">
                  <a16:creationId xmlns:a16="http://schemas.microsoft.com/office/drawing/2014/main" id="{B97301AE-773F-DCB3-D54B-849B63150CD3}"/>
                </a:ext>
              </a:extLst>
            </p:cNvPr>
            <p:cNvPicPr>
              <a:picLocks noChangeAspect="1"/>
            </p:cNvPicPr>
            <p:nvPr>
              <p:custDataLst>
                <p:tags r:id="rId154"/>
              </p:custDataLst>
            </p:nvPr>
          </p:nvPicPr>
          <p:blipFill>
            <a:blip r:embed="rId16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97807" y="4057455"/>
              <a:ext cx="272525" cy="222795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1032" name="直接连接符 288">
            <a:extLst>
              <a:ext uri="{FF2B5EF4-FFF2-40B4-BE49-F238E27FC236}">
                <a16:creationId xmlns:a16="http://schemas.microsoft.com/office/drawing/2014/main" id="{05D760A2-CDBE-F2A1-946F-59DDD1148B86}"/>
              </a:ext>
            </a:extLst>
          </p:cNvPr>
          <p:cNvCxnSpPr>
            <a:cxnSpLocks/>
            <a:stCxn id="48" idx="2"/>
            <a:endCxn id="1128" idx="0"/>
          </p:cNvCxnSpPr>
          <p:nvPr>
            <p:custDataLst>
              <p:tags r:id="rId92"/>
            </p:custDataLst>
          </p:nvPr>
        </p:nvCxnSpPr>
        <p:spPr>
          <a:xfrm>
            <a:off x="6125163" y="2228644"/>
            <a:ext cx="2002341" cy="771888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033" name="直接连接符 289">
            <a:extLst>
              <a:ext uri="{FF2B5EF4-FFF2-40B4-BE49-F238E27FC236}">
                <a16:creationId xmlns:a16="http://schemas.microsoft.com/office/drawing/2014/main" id="{96BAA3DC-BAF3-8C5B-23D7-56A62C7339C4}"/>
              </a:ext>
            </a:extLst>
          </p:cNvPr>
          <p:cNvCxnSpPr>
            <a:cxnSpLocks/>
            <a:stCxn id="47" idx="2"/>
            <a:endCxn id="1129" idx="0"/>
          </p:cNvCxnSpPr>
          <p:nvPr>
            <p:custDataLst>
              <p:tags r:id="rId93"/>
            </p:custDataLst>
          </p:nvPr>
        </p:nvCxnSpPr>
        <p:spPr>
          <a:xfrm>
            <a:off x="6814748" y="2228644"/>
            <a:ext cx="1727940" cy="777585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034" name="直接连接符 290">
            <a:extLst>
              <a:ext uri="{FF2B5EF4-FFF2-40B4-BE49-F238E27FC236}">
                <a16:creationId xmlns:a16="http://schemas.microsoft.com/office/drawing/2014/main" id="{F4AD7158-FA3A-550D-7011-A66BBC96B709}"/>
              </a:ext>
            </a:extLst>
          </p:cNvPr>
          <p:cNvCxnSpPr>
            <a:cxnSpLocks/>
            <a:stCxn id="48" idx="2"/>
            <a:endCxn id="1129" idx="0"/>
          </p:cNvCxnSpPr>
          <p:nvPr>
            <p:custDataLst>
              <p:tags r:id="rId94"/>
            </p:custDataLst>
          </p:nvPr>
        </p:nvCxnSpPr>
        <p:spPr>
          <a:xfrm>
            <a:off x="6125163" y="2228644"/>
            <a:ext cx="2417525" cy="777585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035" name="直接连接符 291">
            <a:extLst>
              <a:ext uri="{FF2B5EF4-FFF2-40B4-BE49-F238E27FC236}">
                <a16:creationId xmlns:a16="http://schemas.microsoft.com/office/drawing/2014/main" id="{276F7922-0CC9-0379-3A8D-69B21A0351CE}"/>
              </a:ext>
            </a:extLst>
          </p:cNvPr>
          <p:cNvCxnSpPr>
            <a:cxnSpLocks/>
            <a:stCxn id="47" idx="2"/>
            <a:endCxn id="1128" idx="0"/>
          </p:cNvCxnSpPr>
          <p:nvPr>
            <p:custDataLst>
              <p:tags r:id="rId95"/>
            </p:custDataLst>
          </p:nvPr>
        </p:nvCxnSpPr>
        <p:spPr>
          <a:xfrm>
            <a:off x="6814748" y="2228644"/>
            <a:ext cx="1312756" cy="771888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1036" name="矩形 1035">
            <a:extLst>
              <a:ext uri="{FF2B5EF4-FFF2-40B4-BE49-F238E27FC236}">
                <a16:creationId xmlns:a16="http://schemas.microsoft.com/office/drawing/2014/main" id="{ABC40CD7-B3A6-DEC7-4E23-E9F16AC9CE61}"/>
              </a:ext>
            </a:extLst>
          </p:cNvPr>
          <p:cNvSpPr/>
          <p:nvPr/>
        </p:nvSpPr>
        <p:spPr>
          <a:xfrm>
            <a:off x="5084059" y="3803609"/>
            <a:ext cx="175916" cy="91510"/>
          </a:xfrm>
          <a:prstGeom prst="rect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1038" name="直接连接符 294">
            <a:extLst>
              <a:ext uri="{FF2B5EF4-FFF2-40B4-BE49-F238E27FC236}">
                <a16:creationId xmlns:a16="http://schemas.microsoft.com/office/drawing/2014/main" id="{B429E7E3-0938-988E-28E5-6E738E23999C}"/>
              </a:ext>
            </a:extLst>
          </p:cNvPr>
          <p:cNvCxnSpPr>
            <a:cxnSpLocks/>
            <a:stCxn id="1129" idx="2"/>
            <a:endCxn id="1090" idx="0"/>
          </p:cNvCxnSpPr>
          <p:nvPr>
            <p:custDataLst>
              <p:tags r:id="rId96"/>
            </p:custDataLst>
          </p:nvPr>
        </p:nvCxnSpPr>
        <p:spPr>
          <a:xfrm>
            <a:off x="8542688" y="3186229"/>
            <a:ext cx="605939" cy="762739"/>
          </a:xfrm>
          <a:prstGeom prst="line">
            <a:avLst/>
          </a:prstGeom>
          <a:noFill/>
          <a:ln w="19050" cap="flat" cmpd="sng" algn="ctr">
            <a:solidFill>
              <a:srgbClr val="F4A1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39" name="矩形 1038">
            <a:extLst>
              <a:ext uri="{FF2B5EF4-FFF2-40B4-BE49-F238E27FC236}">
                <a16:creationId xmlns:a16="http://schemas.microsoft.com/office/drawing/2014/main" id="{2D784128-7DA0-0676-9F44-A31F2CC04B84}"/>
              </a:ext>
            </a:extLst>
          </p:cNvPr>
          <p:cNvSpPr/>
          <p:nvPr/>
        </p:nvSpPr>
        <p:spPr>
          <a:xfrm>
            <a:off x="906757" y="3578896"/>
            <a:ext cx="9064191" cy="2597657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4034">
              <a:defRPr/>
            </a:pPr>
            <a:endParaRPr lang="zh-CN" altLang="en-US" sz="1799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40" name="文本框 1039">
            <a:extLst>
              <a:ext uri="{FF2B5EF4-FFF2-40B4-BE49-F238E27FC236}">
                <a16:creationId xmlns:a16="http://schemas.microsoft.com/office/drawing/2014/main" id="{C3440456-8F48-6BAA-CDAA-9CB9C78D96A8}"/>
              </a:ext>
            </a:extLst>
          </p:cNvPr>
          <p:cNvSpPr txBox="1"/>
          <p:nvPr>
            <p:custDataLst>
              <p:tags r:id="rId97"/>
            </p:custDataLst>
          </p:nvPr>
        </p:nvSpPr>
        <p:spPr>
          <a:xfrm>
            <a:off x="7761867" y="5934623"/>
            <a:ext cx="1331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100G RoCE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 交换机</a:t>
            </a:r>
          </a:p>
        </p:txBody>
      </p:sp>
      <p:pic>
        <p:nvPicPr>
          <p:cNvPr id="1041" name="Picture 5">
            <a:extLst>
              <a:ext uri="{FF2B5EF4-FFF2-40B4-BE49-F238E27FC236}">
                <a16:creationId xmlns:a16="http://schemas.microsoft.com/office/drawing/2014/main" id="{318478FC-E8A9-D6AD-992C-FC601713898D}"/>
              </a:ext>
            </a:extLst>
          </p:cNvPr>
          <p:cNvPicPr>
            <a:picLocks noChangeAspect="1" noChangeArrowheads="1"/>
          </p:cNvPicPr>
          <p:nvPr>
            <p:custDataLst>
              <p:tags r:id="rId98"/>
            </p:custDataLst>
          </p:nvPr>
        </p:nvPicPr>
        <p:blipFill>
          <a:blip r:embed="rId1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44992" y="3984059"/>
            <a:ext cx="597845" cy="11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2" name="Picture 5">
            <a:extLst>
              <a:ext uri="{FF2B5EF4-FFF2-40B4-BE49-F238E27FC236}">
                <a16:creationId xmlns:a16="http://schemas.microsoft.com/office/drawing/2014/main" id="{0B5373A0-77A9-8F64-B339-14BB02ED5C47}"/>
              </a:ext>
            </a:extLst>
          </p:cNvPr>
          <p:cNvPicPr>
            <a:picLocks noChangeAspect="1" noChangeArrowheads="1"/>
          </p:cNvPicPr>
          <p:nvPr>
            <p:custDataLst>
              <p:tags r:id="rId99"/>
            </p:custDataLst>
          </p:nvPr>
        </p:nvPicPr>
        <p:blipFill>
          <a:blip r:embed="rId1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44992" y="4220631"/>
            <a:ext cx="597845" cy="11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3" name="Picture 5">
            <a:extLst>
              <a:ext uri="{FF2B5EF4-FFF2-40B4-BE49-F238E27FC236}">
                <a16:creationId xmlns:a16="http://schemas.microsoft.com/office/drawing/2014/main" id="{5A64537C-F2E2-AD1D-1200-AC13513F63D5}"/>
              </a:ext>
            </a:extLst>
          </p:cNvPr>
          <p:cNvPicPr>
            <a:picLocks noChangeAspect="1" noChangeArrowheads="1"/>
          </p:cNvPicPr>
          <p:nvPr>
            <p:custDataLst>
              <p:tags r:id="rId100"/>
            </p:custDataLst>
          </p:nvPr>
        </p:nvPicPr>
        <p:blipFill>
          <a:blip r:embed="rId1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44992" y="4468695"/>
            <a:ext cx="597845" cy="119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4" name="文本框 1043">
            <a:extLst>
              <a:ext uri="{FF2B5EF4-FFF2-40B4-BE49-F238E27FC236}">
                <a16:creationId xmlns:a16="http://schemas.microsoft.com/office/drawing/2014/main" id="{12F0CD00-A757-DB83-903F-82BE6E9A6F47}"/>
              </a:ext>
            </a:extLst>
          </p:cNvPr>
          <p:cNvSpPr txBox="1"/>
          <p:nvPr>
            <p:custDataLst>
              <p:tags r:id="rId101"/>
            </p:custDataLst>
          </p:nvPr>
        </p:nvSpPr>
        <p:spPr>
          <a:xfrm>
            <a:off x="4387186" y="4190418"/>
            <a:ext cx="12824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训练</a:t>
            </a: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推理服务器</a:t>
            </a:r>
          </a:p>
        </p:txBody>
      </p:sp>
      <p:cxnSp>
        <p:nvCxnSpPr>
          <p:cNvPr id="1045" name="直接连接符 301">
            <a:extLst>
              <a:ext uri="{FF2B5EF4-FFF2-40B4-BE49-F238E27FC236}">
                <a16:creationId xmlns:a16="http://schemas.microsoft.com/office/drawing/2014/main" id="{23C0CCD5-D377-E938-3BE1-166DD1B70A53}"/>
              </a:ext>
            </a:extLst>
          </p:cNvPr>
          <p:cNvCxnSpPr>
            <a:stCxn id="1103" idx="0"/>
          </p:cNvCxnSpPr>
          <p:nvPr>
            <p:custDataLst>
              <p:tags r:id="rId102"/>
            </p:custDataLst>
          </p:nvPr>
        </p:nvCxnSpPr>
        <p:spPr bwMode="auto">
          <a:xfrm flipH="1" flipV="1">
            <a:off x="4151975" y="4590020"/>
            <a:ext cx="19542" cy="679153"/>
          </a:xfrm>
          <a:prstGeom prst="line">
            <a:avLst/>
          </a:prstGeom>
          <a:noFill/>
          <a:ln w="28575" cmpd="sng">
            <a:solidFill>
              <a:srgbClr val="0070C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46" name="直接连接符 302">
            <a:extLst>
              <a:ext uri="{FF2B5EF4-FFF2-40B4-BE49-F238E27FC236}">
                <a16:creationId xmlns:a16="http://schemas.microsoft.com/office/drawing/2014/main" id="{4141CB02-2626-6AEA-90B7-48DF1CFD3EFA}"/>
              </a:ext>
            </a:extLst>
          </p:cNvPr>
          <p:cNvCxnSpPr>
            <a:stCxn id="1104" idx="0"/>
            <a:endCxn id="1043" idx="2"/>
          </p:cNvCxnSpPr>
          <p:nvPr>
            <p:custDataLst>
              <p:tags r:id="rId103"/>
            </p:custDataLst>
          </p:nvPr>
        </p:nvCxnSpPr>
        <p:spPr bwMode="auto">
          <a:xfrm flipH="1" flipV="1">
            <a:off x="4143915" y="4587955"/>
            <a:ext cx="1760295" cy="667622"/>
          </a:xfrm>
          <a:prstGeom prst="line">
            <a:avLst/>
          </a:prstGeom>
          <a:noFill/>
          <a:ln w="28575" cmpd="sng">
            <a:solidFill>
              <a:srgbClr val="0070C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47" name="直接连接符 303">
            <a:extLst>
              <a:ext uri="{FF2B5EF4-FFF2-40B4-BE49-F238E27FC236}">
                <a16:creationId xmlns:a16="http://schemas.microsoft.com/office/drawing/2014/main" id="{85587CA2-5745-CE9F-AC41-FA50682A709F}"/>
              </a:ext>
            </a:extLst>
          </p:cNvPr>
          <p:cNvCxnSpPr>
            <a:stCxn id="1138" idx="0"/>
            <a:endCxn id="1141" idx="2"/>
          </p:cNvCxnSpPr>
          <p:nvPr>
            <p:custDataLst>
              <p:tags r:id="rId104"/>
            </p:custDataLst>
          </p:nvPr>
        </p:nvCxnSpPr>
        <p:spPr bwMode="auto">
          <a:xfrm flipH="1" flipV="1">
            <a:off x="7683032" y="5402953"/>
            <a:ext cx="1257446" cy="278357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48" name="直接连接符 304">
            <a:extLst>
              <a:ext uri="{FF2B5EF4-FFF2-40B4-BE49-F238E27FC236}">
                <a16:creationId xmlns:a16="http://schemas.microsoft.com/office/drawing/2014/main" id="{E51303FC-A44F-5FA8-E32F-D4A2B3E2EA41}"/>
              </a:ext>
            </a:extLst>
          </p:cNvPr>
          <p:cNvCxnSpPr>
            <a:stCxn id="1137" idx="0"/>
            <a:endCxn id="1140" idx="2"/>
          </p:cNvCxnSpPr>
          <p:nvPr>
            <p:custDataLst>
              <p:tags r:id="rId105"/>
            </p:custDataLst>
          </p:nvPr>
        </p:nvCxnSpPr>
        <p:spPr bwMode="auto">
          <a:xfrm flipV="1">
            <a:off x="7878659" y="5403642"/>
            <a:ext cx="1580965" cy="277669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49" name="文本框 1048">
            <a:extLst>
              <a:ext uri="{FF2B5EF4-FFF2-40B4-BE49-F238E27FC236}">
                <a16:creationId xmlns:a16="http://schemas.microsoft.com/office/drawing/2014/main" id="{577A49AC-49A3-86B5-FCA8-E364265331A4}"/>
              </a:ext>
            </a:extLst>
          </p:cNvPr>
          <p:cNvSpPr txBox="1"/>
          <p:nvPr/>
        </p:nvSpPr>
        <p:spPr>
          <a:xfrm>
            <a:off x="1695722" y="6253417"/>
            <a:ext cx="1080000" cy="215444"/>
          </a:xfrm>
          <a:prstGeom prst="rect">
            <a:avLst/>
          </a:prstGeom>
          <a:solidFill>
            <a:srgbClr val="FFFF00"/>
          </a:solidFill>
        </p:spPr>
        <p:txBody>
          <a:bodyPr wrap="non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14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管理面</a:t>
            </a:r>
          </a:p>
        </p:txBody>
      </p:sp>
      <p:sp>
        <p:nvSpPr>
          <p:cNvPr id="1097" name="矩形 1096">
            <a:extLst>
              <a:ext uri="{FF2B5EF4-FFF2-40B4-BE49-F238E27FC236}">
                <a16:creationId xmlns:a16="http://schemas.microsoft.com/office/drawing/2014/main" id="{3A8A2589-733A-F50A-A75D-2A7F1BDB76B2}"/>
              </a:ext>
            </a:extLst>
          </p:cNvPr>
          <p:cNvSpPr/>
          <p:nvPr>
            <p:custDataLst>
              <p:tags r:id="rId106"/>
            </p:custDataLst>
          </p:nvPr>
        </p:nvSpPr>
        <p:spPr>
          <a:xfrm>
            <a:off x="3656832" y="5108368"/>
            <a:ext cx="2823786" cy="843682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1098" name="直接连接符 354">
            <a:extLst>
              <a:ext uri="{FF2B5EF4-FFF2-40B4-BE49-F238E27FC236}">
                <a16:creationId xmlns:a16="http://schemas.microsoft.com/office/drawing/2014/main" id="{15B8FFA2-16DF-F43F-2997-7746505C1C46}"/>
              </a:ext>
            </a:extLst>
          </p:cNvPr>
          <p:cNvCxnSpPr>
            <a:stCxn id="1105" idx="0"/>
            <a:endCxn id="1104" idx="2"/>
          </p:cNvCxnSpPr>
          <p:nvPr>
            <p:custDataLst>
              <p:tags r:id="rId107"/>
            </p:custDataLst>
          </p:nvPr>
        </p:nvCxnSpPr>
        <p:spPr bwMode="auto">
          <a:xfrm flipV="1">
            <a:off x="4371874" y="5374485"/>
            <a:ext cx="1532336" cy="347394"/>
          </a:xfrm>
          <a:prstGeom prst="line">
            <a:avLst/>
          </a:prstGeom>
          <a:noFill/>
          <a:ln w="28575" cmpd="sng">
            <a:solidFill>
              <a:srgbClr val="7030A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9" name="直接连接符 355">
            <a:extLst>
              <a:ext uri="{FF2B5EF4-FFF2-40B4-BE49-F238E27FC236}">
                <a16:creationId xmlns:a16="http://schemas.microsoft.com/office/drawing/2014/main" id="{9DA18A13-A135-52C0-67BB-28982399803F}"/>
              </a:ext>
            </a:extLst>
          </p:cNvPr>
          <p:cNvCxnSpPr>
            <a:stCxn id="1106" idx="0"/>
            <a:endCxn id="1104" idx="2"/>
          </p:cNvCxnSpPr>
          <p:nvPr>
            <p:custDataLst>
              <p:tags r:id="rId108"/>
            </p:custDataLst>
          </p:nvPr>
        </p:nvCxnSpPr>
        <p:spPr bwMode="auto">
          <a:xfrm flipV="1">
            <a:off x="5749620" y="5374485"/>
            <a:ext cx="154590" cy="342867"/>
          </a:xfrm>
          <a:prstGeom prst="line">
            <a:avLst/>
          </a:prstGeom>
          <a:noFill/>
          <a:ln w="28575" cmpd="sng">
            <a:solidFill>
              <a:srgbClr val="7030A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00" name="文本框 1099">
            <a:extLst>
              <a:ext uri="{FF2B5EF4-FFF2-40B4-BE49-F238E27FC236}">
                <a16:creationId xmlns:a16="http://schemas.microsoft.com/office/drawing/2014/main" id="{D26F47BD-C02A-1946-858C-EDC28BCEC92D}"/>
              </a:ext>
            </a:extLst>
          </p:cNvPr>
          <p:cNvSpPr txBox="1"/>
          <p:nvPr>
            <p:custDataLst>
              <p:tags r:id="rId109"/>
            </p:custDataLst>
          </p:nvPr>
        </p:nvSpPr>
        <p:spPr>
          <a:xfrm>
            <a:off x="4672999" y="5213211"/>
            <a:ext cx="8114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TOR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</a:p>
        </p:txBody>
      </p:sp>
      <p:cxnSp>
        <p:nvCxnSpPr>
          <p:cNvPr id="1101" name="直接连接符 357">
            <a:extLst>
              <a:ext uri="{FF2B5EF4-FFF2-40B4-BE49-F238E27FC236}">
                <a16:creationId xmlns:a16="http://schemas.microsoft.com/office/drawing/2014/main" id="{E0C79E73-BEC5-8D78-64D2-41AB52D5C656}"/>
              </a:ext>
            </a:extLst>
          </p:cNvPr>
          <p:cNvCxnSpPr>
            <a:stCxn id="1105" idx="0"/>
            <a:endCxn id="1103" idx="2"/>
          </p:cNvCxnSpPr>
          <p:nvPr>
            <p:custDataLst>
              <p:tags r:id="rId110"/>
            </p:custDataLst>
          </p:nvPr>
        </p:nvCxnSpPr>
        <p:spPr bwMode="auto">
          <a:xfrm flipH="1" flipV="1">
            <a:off x="4171517" y="5388081"/>
            <a:ext cx="200357" cy="333798"/>
          </a:xfrm>
          <a:prstGeom prst="line">
            <a:avLst/>
          </a:prstGeom>
          <a:noFill/>
          <a:ln w="28575" cmpd="sng">
            <a:solidFill>
              <a:srgbClr val="7030A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2" name="直接连接符 358">
            <a:extLst>
              <a:ext uri="{FF2B5EF4-FFF2-40B4-BE49-F238E27FC236}">
                <a16:creationId xmlns:a16="http://schemas.microsoft.com/office/drawing/2014/main" id="{3D28342C-6950-1D4E-90C8-198588183759}"/>
              </a:ext>
            </a:extLst>
          </p:cNvPr>
          <p:cNvCxnSpPr>
            <a:stCxn id="1106" idx="0"/>
            <a:endCxn id="1103" idx="2"/>
          </p:cNvCxnSpPr>
          <p:nvPr>
            <p:custDataLst>
              <p:tags r:id="rId111"/>
            </p:custDataLst>
          </p:nvPr>
        </p:nvCxnSpPr>
        <p:spPr bwMode="auto">
          <a:xfrm flipH="1" flipV="1">
            <a:off x="4171517" y="5388081"/>
            <a:ext cx="1578103" cy="329271"/>
          </a:xfrm>
          <a:prstGeom prst="line">
            <a:avLst/>
          </a:prstGeom>
          <a:noFill/>
          <a:ln w="28575" cmpd="sng">
            <a:solidFill>
              <a:srgbClr val="7030A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103" name="Picture 148">
            <a:extLst>
              <a:ext uri="{FF2B5EF4-FFF2-40B4-BE49-F238E27FC236}">
                <a16:creationId xmlns:a16="http://schemas.microsoft.com/office/drawing/2014/main" id="{553EA303-9D45-EF8E-E5ED-A3FDCB00DE0F}"/>
              </a:ext>
            </a:extLst>
          </p:cNvPr>
          <p:cNvPicPr>
            <a:picLocks noChangeAspect="1"/>
          </p:cNvPicPr>
          <p:nvPr>
            <p:custDataLst>
              <p:tags r:id="rId112"/>
            </p:custDataLst>
          </p:nvPr>
        </p:nvPicPr>
        <p:blipFill>
          <a:blip r:embed="rId16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8517" y="5269173"/>
            <a:ext cx="486000" cy="11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4" name="Picture 148">
            <a:extLst>
              <a:ext uri="{FF2B5EF4-FFF2-40B4-BE49-F238E27FC236}">
                <a16:creationId xmlns:a16="http://schemas.microsoft.com/office/drawing/2014/main" id="{FE860AFF-5736-E840-58E6-C11CA746AB5F}"/>
              </a:ext>
            </a:extLst>
          </p:cNvPr>
          <p:cNvPicPr>
            <a:picLocks noChangeAspect="1"/>
          </p:cNvPicPr>
          <p:nvPr>
            <p:custDataLst>
              <p:tags r:id="rId113"/>
            </p:custDataLst>
          </p:nvPr>
        </p:nvPicPr>
        <p:blipFill>
          <a:blip r:embed="rId16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1210" y="5255577"/>
            <a:ext cx="486000" cy="11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5" name="Picture 148">
            <a:extLst>
              <a:ext uri="{FF2B5EF4-FFF2-40B4-BE49-F238E27FC236}">
                <a16:creationId xmlns:a16="http://schemas.microsoft.com/office/drawing/2014/main" id="{842EB368-B316-2A1A-6CA6-9BA7E5A29BB4}"/>
              </a:ext>
            </a:extLst>
          </p:cNvPr>
          <p:cNvPicPr>
            <a:picLocks noChangeAspect="1"/>
          </p:cNvPicPr>
          <p:nvPr>
            <p:custDataLst>
              <p:tags r:id="rId114"/>
            </p:custDataLst>
          </p:nvPr>
        </p:nvPicPr>
        <p:blipFill>
          <a:blip r:embed="rId16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8874" y="5721879"/>
            <a:ext cx="486000" cy="11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6" name="Picture 148">
            <a:extLst>
              <a:ext uri="{FF2B5EF4-FFF2-40B4-BE49-F238E27FC236}">
                <a16:creationId xmlns:a16="http://schemas.microsoft.com/office/drawing/2014/main" id="{16D5045B-8511-5FC5-E249-81244E30162A}"/>
              </a:ext>
            </a:extLst>
          </p:cNvPr>
          <p:cNvPicPr>
            <a:picLocks noChangeAspect="1"/>
          </p:cNvPicPr>
          <p:nvPr>
            <p:custDataLst>
              <p:tags r:id="rId115"/>
            </p:custDataLst>
          </p:nvPr>
        </p:nvPicPr>
        <p:blipFill>
          <a:blip r:embed="rId16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6620" y="5717352"/>
            <a:ext cx="486000" cy="11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08" name="文本框 1107">
            <a:extLst>
              <a:ext uri="{FF2B5EF4-FFF2-40B4-BE49-F238E27FC236}">
                <a16:creationId xmlns:a16="http://schemas.microsoft.com/office/drawing/2014/main" id="{D16FD6BD-E8DE-CAF1-A287-B15743EAC496}"/>
              </a:ext>
            </a:extLst>
          </p:cNvPr>
          <p:cNvSpPr txBox="1"/>
          <p:nvPr>
            <p:custDataLst>
              <p:tags r:id="rId116"/>
            </p:custDataLst>
          </p:nvPr>
        </p:nvSpPr>
        <p:spPr>
          <a:xfrm>
            <a:off x="4635670" y="5670603"/>
            <a:ext cx="846083" cy="23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Spine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</a:p>
        </p:txBody>
      </p:sp>
      <p:sp>
        <p:nvSpPr>
          <p:cNvPr id="1109" name="文本框 1108">
            <a:extLst>
              <a:ext uri="{FF2B5EF4-FFF2-40B4-BE49-F238E27FC236}">
                <a16:creationId xmlns:a16="http://schemas.microsoft.com/office/drawing/2014/main" id="{0CCEE52A-AD0F-77DD-E579-6CE2D6F4F9BE}"/>
              </a:ext>
            </a:extLst>
          </p:cNvPr>
          <p:cNvSpPr txBox="1"/>
          <p:nvPr>
            <p:custDataLst>
              <p:tags r:id="rId117"/>
            </p:custDataLst>
          </p:nvPr>
        </p:nvSpPr>
        <p:spPr>
          <a:xfrm>
            <a:off x="4371874" y="5940868"/>
            <a:ext cx="13283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en-US" altLang="zh-CN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400G RoCE</a:t>
            </a:r>
            <a:r>
              <a:rPr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 交换机</a:t>
            </a:r>
          </a:p>
        </p:txBody>
      </p:sp>
      <p:sp>
        <p:nvSpPr>
          <p:cNvPr id="1091" name="矩形 1090">
            <a:extLst>
              <a:ext uri="{FF2B5EF4-FFF2-40B4-BE49-F238E27FC236}">
                <a16:creationId xmlns:a16="http://schemas.microsoft.com/office/drawing/2014/main" id="{F41FCEDB-2C0E-5652-EA7D-A1AB51C8CA70}"/>
              </a:ext>
            </a:extLst>
          </p:cNvPr>
          <p:cNvSpPr/>
          <p:nvPr>
            <p:custDataLst>
              <p:tags r:id="rId118"/>
            </p:custDataLst>
          </p:nvPr>
        </p:nvSpPr>
        <p:spPr>
          <a:xfrm>
            <a:off x="1305301" y="5149061"/>
            <a:ext cx="782089" cy="794636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92" name="文本框 1091">
            <a:extLst>
              <a:ext uri="{FF2B5EF4-FFF2-40B4-BE49-F238E27FC236}">
                <a16:creationId xmlns:a16="http://schemas.microsoft.com/office/drawing/2014/main" id="{25C07706-A177-63FF-717E-D0FA6E854003}"/>
              </a:ext>
            </a:extLst>
          </p:cNvPr>
          <p:cNvSpPr txBox="1"/>
          <p:nvPr>
            <p:custDataLst>
              <p:tags r:id="rId119"/>
            </p:custDataLst>
          </p:nvPr>
        </p:nvSpPr>
        <p:spPr>
          <a:xfrm>
            <a:off x="1449866" y="5659832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3399">
              <a:defRPr/>
            </a:pPr>
            <a:r>
              <a:rPr lang="zh-CN" altLang="en-US" sz="900" kern="0" dirty="0">
                <a:solidFill>
                  <a:srgbClr val="374153"/>
                </a:solidFill>
                <a:latin typeface="+mj-ea"/>
                <a:ea typeface="+mj-ea"/>
                <a:cs typeface="微软雅黑" panose="020B0503020204020204" pitchFamily="34" charset="-122"/>
              </a:rPr>
              <a:t>分析器</a:t>
            </a:r>
          </a:p>
        </p:txBody>
      </p:sp>
      <p:sp>
        <p:nvSpPr>
          <p:cNvPr id="1094" name="文本框 1093">
            <a:extLst>
              <a:ext uri="{FF2B5EF4-FFF2-40B4-BE49-F238E27FC236}">
                <a16:creationId xmlns:a16="http://schemas.microsoft.com/office/drawing/2014/main" id="{B25B704B-B198-34C8-375C-36AB5E3801C4}"/>
              </a:ext>
            </a:extLst>
          </p:cNvPr>
          <p:cNvSpPr txBox="1"/>
          <p:nvPr>
            <p:custDataLst>
              <p:tags r:id="rId120"/>
            </p:custDataLst>
          </p:nvPr>
        </p:nvSpPr>
        <p:spPr>
          <a:xfrm>
            <a:off x="2536965" y="5664091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3399">
              <a:defRPr/>
            </a:pPr>
            <a:r>
              <a:rPr lang="zh-CN" altLang="en-US" sz="900" kern="0" dirty="0">
                <a:solidFill>
                  <a:srgbClr val="374153"/>
                </a:solidFill>
                <a:latin typeface="+mj-ea"/>
                <a:ea typeface="+mj-ea"/>
                <a:cs typeface="微软雅黑" panose="020B0503020204020204" pitchFamily="34" charset="-122"/>
                <a:sym typeface="+mn-ea"/>
              </a:rPr>
              <a:t>控制器</a:t>
            </a:r>
            <a:endParaRPr lang="zh-CN" altLang="en-US" sz="900" kern="0" dirty="0">
              <a:solidFill>
                <a:srgbClr val="374153"/>
              </a:solidFill>
              <a:latin typeface="+mj-ea"/>
              <a:ea typeface="+mj-ea"/>
              <a:cs typeface="微软雅黑" panose="020B0503020204020204" pitchFamily="34" charset="-122"/>
            </a:endParaRPr>
          </a:p>
        </p:txBody>
      </p:sp>
      <p:pic>
        <p:nvPicPr>
          <p:cNvPr id="1095" name="图片 526" descr="32303236333630373b32303236333536323b670d52a15668">
            <a:extLst>
              <a:ext uri="{FF2B5EF4-FFF2-40B4-BE49-F238E27FC236}">
                <a16:creationId xmlns:a16="http://schemas.microsoft.com/office/drawing/2014/main" id="{F0AC5169-6104-1C7D-CDE5-1DEFD6979C6A}"/>
              </a:ext>
            </a:extLst>
          </p:cNvPr>
          <p:cNvPicPr>
            <a:picLocks noChangeAspect="1"/>
          </p:cNvPicPr>
          <p:nvPr>
            <p:custDataLst>
              <p:tags r:id="rId121"/>
            </p:custDataLst>
          </p:nvPr>
        </p:nvPicPr>
        <p:blipFill>
          <a:blip r:embed="rId16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2549165" y="5266907"/>
            <a:ext cx="504932" cy="361524"/>
          </a:xfrm>
          <a:prstGeom prst="rect">
            <a:avLst/>
          </a:prstGeom>
        </p:spPr>
      </p:pic>
      <p:pic>
        <p:nvPicPr>
          <p:cNvPr id="1096" name="图片 527" descr="32303236333630373b32303236333536323b670d52a15668">
            <a:extLst>
              <a:ext uri="{FF2B5EF4-FFF2-40B4-BE49-F238E27FC236}">
                <a16:creationId xmlns:a16="http://schemas.microsoft.com/office/drawing/2014/main" id="{6391C1C8-5FEE-A9C8-FFB7-787187C4D510}"/>
              </a:ext>
            </a:extLst>
          </p:cNvPr>
          <p:cNvPicPr>
            <a:picLocks noChangeAspect="1"/>
          </p:cNvPicPr>
          <p:nvPr>
            <p:custDataLst>
              <p:tags r:id="rId122"/>
            </p:custDataLst>
          </p:nvPr>
        </p:nvPicPr>
        <p:blipFill>
          <a:blip r:embed="rId16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1456859" y="5266907"/>
            <a:ext cx="504932" cy="361524"/>
          </a:xfrm>
          <a:prstGeom prst="rect">
            <a:avLst/>
          </a:prstGeom>
        </p:spPr>
      </p:pic>
      <p:sp>
        <p:nvSpPr>
          <p:cNvPr id="1064" name="文本框 1063">
            <a:extLst>
              <a:ext uri="{FF2B5EF4-FFF2-40B4-BE49-F238E27FC236}">
                <a16:creationId xmlns:a16="http://schemas.microsoft.com/office/drawing/2014/main" id="{2F561AD0-3848-9425-6C23-4AE623B9C1E7}"/>
              </a:ext>
            </a:extLst>
          </p:cNvPr>
          <p:cNvSpPr txBox="1"/>
          <p:nvPr>
            <p:custDataLst>
              <p:tags r:id="rId123"/>
            </p:custDataLst>
          </p:nvPr>
        </p:nvSpPr>
        <p:spPr>
          <a:xfrm>
            <a:off x="3732205" y="3964084"/>
            <a:ext cx="2558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训练业务 </a:t>
            </a:r>
            <a:r>
              <a:rPr lang="en-US" altLang="zh-CN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2*25G</a:t>
            </a:r>
          </a:p>
        </p:txBody>
      </p:sp>
      <p:cxnSp>
        <p:nvCxnSpPr>
          <p:cNvPr id="1065" name="直接连接符 321">
            <a:extLst>
              <a:ext uri="{FF2B5EF4-FFF2-40B4-BE49-F238E27FC236}">
                <a16:creationId xmlns:a16="http://schemas.microsoft.com/office/drawing/2014/main" id="{FFB07F63-226B-2753-95E8-D3E2C57A98FB}"/>
              </a:ext>
            </a:extLst>
          </p:cNvPr>
          <p:cNvCxnSpPr>
            <a:cxnSpLocks/>
            <a:stCxn id="1136" idx="0"/>
            <a:endCxn id="1090" idx="2"/>
          </p:cNvCxnSpPr>
          <p:nvPr/>
        </p:nvCxnSpPr>
        <p:spPr>
          <a:xfrm flipV="1">
            <a:off x="8866630" y="4096299"/>
            <a:ext cx="281997" cy="1165819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66" name="直接连接符 322">
            <a:extLst>
              <a:ext uri="{FF2B5EF4-FFF2-40B4-BE49-F238E27FC236}">
                <a16:creationId xmlns:a16="http://schemas.microsoft.com/office/drawing/2014/main" id="{EF440EAC-2B43-C9F8-4FE2-D209859CACF1}"/>
              </a:ext>
            </a:extLst>
          </p:cNvPr>
          <p:cNvCxnSpPr>
            <a:cxnSpLocks/>
            <a:stCxn id="1140" idx="0"/>
            <a:endCxn id="1090" idx="2"/>
          </p:cNvCxnSpPr>
          <p:nvPr/>
        </p:nvCxnSpPr>
        <p:spPr>
          <a:xfrm flipH="1" flipV="1">
            <a:off x="9148627" y="4096299"/>
            <a:ext cx="310997" cy="1165819"/>
          </a:xfrm>
          <a:prstGeom prst="line">
            <a:avLst/>
          </a:prstGeom>
          <a:noFill/>
          <a:ln w="28575" cmpd="sng">
            <a:solidFill>
              <a:srgbClr val="FF0000"/>
            </a:solidFill>
            <a:prstDash val="lgDashDot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82" name="矩形 1081">
            <a:extLst>
              <a:ext uri="{FF2B5EF4-FFF2-40B4-BE49-F238E27FC236}">
                <a16:creationId xmlns:a16="http://schemas.microsoft.com/office/drawing/2014/main" id="{B3B45912-BB87-E267-A03A-4D7E3F44077A}"/>
              </a:ext>
            </a:extLst>
          </p:cNvPr>
          <p:cNvSpPr/>
          <p:nvPr>
            <p:custDataLst>
              <p:tags r:id="rId124"/>
            </p:custDataLst>
          </p:nvPr>
        </p:nvSpPr>
        <p:spPr>
          <a:xfrm>
            <a:off x="6765726" y="3842533"/>
            <a:ext cx="2988618" cy="880827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84" name="矩形 1083">
            <a:extLst>
              <a:ext uri="{FF2B5EF4-FFF2-40B4-BE49-F238E27FC236}">
                <a16:creationId xmlns:a16="http://schemas.microsoft.com/office/drawing/2014/main" id="{B70B36B2-DC66-42BE-ADAF-EE466156EABA}"/>
              </a:ext>
            </a:extLst>
          </p:cNvPr>
          <p:cNvSpPr/>
          <p:nvPr/>
        </p:nvSpPr>
        <p:spPr>
          <a:xfrm>
            <a:off x="8028171" y="3856733"/>
            <a:ext cx="569387" cy="2961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034">
              <a:lnSpc>
                <a:spcPct val="150000"/>
              </a:lnSpc>
              <a:defRPr/>
            </a:pPr>
            <a:r>
              <a:rPr lang="zh-CN" altLang="en-US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存储区</a:t>
            </a:r>
            <a:endParaRPr lang="zh-CN" altLang="en-US" sz="1000" b="1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85" name="文本框 1084">
            <a:extLst>
              <a:ext uri="{FF2B5EF4-FFF2-40B4-BE49-F238E27FC236}">
                <a16:creationId xmlns:a16="http://schemas.microsoft.com/office/drawing/2014/main" id="{2148CFF2-1B8E-51F6-C4CD-0DF8C1A2E08E}"/>
              </a:ext>
            </a:extLst>
          </p:cNvPr>
          <p:cNvSpPr txBox="1"/>
          <p:nvPr/>
        </p:nvSpPr>
        <p:spPr>
          <a:xfrm>
            <a:off x="7477752" y="4522099"/>
            <a:ext cx="51089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3668">
              <a:defRPr/>
            </a:pPr>
            <a:r>
              <a:rPr kumimoji="1"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全闪</a:t>
            </a:r>
            <a:endParaRPr kumimoji="1" lang="en-US" altLang="zh-CN" sz="9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86" name="文本框 1085">
            <a:extLst>
              <a:ext uri="{FF2B5EF4-FFF2-40B4-BE49-F238E27FC236}">
                <a16:creationId xmlns:a16="http://schemas.microsoft.com/office/drawing/2014/main" id="{C18EE2A8-B4FB-AC3C-236F-23B1F0F4011C}"/>
              </a:ext>
            </a:extLst>
          </p:cNvPr>
          <p:cNvSpPr txBox="1"/>
          <p:nvPr/>
        </p:nvSpPr>
        <p:spPr>
          <a:xfrm>
            <a:off x="9330363" y="4529109"/>
            <a:ext cx="53091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混闪</a:t>
            </a:r>
            <a:endParaRPr kumimoji="1" lang="en-US" altLang="zh-CN" sz="900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087" name="文本框 1086">
            <a:extLst>
              <a:ext uri="{FF2B5EF4-FFF2-40B4-BE49-F238E27FC236}">
                <a16:creationId xmlns:a16="http://schemas.microsoft.com/office/drawing/2014/main" id="{4DB01D3B-F5DA-67C3-BE3F-4603C6274C45}"/>
              </a:ext>
            </a:extLst>
          </p:cNvPr>
          <p:cNvSpPr txBox="1"/>
          <p:nvPr/>
        </p:nvSpPr>
        <p:spPr>
          <a:xfrm>
            <a:off x="7968493" y="4140698"/>
            <a:ext cx="752632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900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分级</a:t>
            </a:r>
          </a:p>
        </p:txBody>
      </p:sp>
      <p:sp>
        <p:nvSpPr>
          <p:cNvPr id="1088" name="左右箭头 1">
            <a:extLst>
              <a:ext uri="{FF2B5EF4-FFF2-40B4-BE49-F238E27FC236}">
                <a16:creationId xmlns:a16="http://schemas.microsoft.com/office/drawing/2014/main" id="{1A6EFC7A-DE59-2113-D846-7CF5AA145FC7}"/>
              </a:ext>
            </a:extLst>
          </p:cNvPr>
          <p:cNvSpPr/>
          <p:nvPr/>
        </p:nvSpPr>
        <p:spPr>
          <a:xfrm>
            <a:off x="8069310" y="4350492"/>
            <a:ext cx="541573" cy="134462"/>
          </a:xfrm>
          <a:prstGeom prst="leftRightArrow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endParaRPr lang="zh-CN" altLang="en-US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pic>
        <p:nvPicPr>
          <p:cNvPr id="1089" name="图片 1088">
            <a:extLst>
              <a:ext uri="{FF2B5EF4-FFF2-40B4-BE49-F238E27FC236}">
                <a16:creationId xmlns:a16="http://schemas.microsoft.com/office/drawing/2014/main" id="{94F5F2BF-C2FB-EA9F-2F57-B3A053A1A38F}"/>
              </a:ext>
            </a:extLst>
          </p:cNvPr>
          <p:cNvPicPr>
            <a:picLocks noChangeAspect="1"/>
          </p:cNvPicPr>
          <p:nvPr>
            <p:custDataLst>
              <p:tags r:id="rId125"/>
            </p:custDataLst>
          </p:nvPr>
        </p:nvPicPr>
        <p:blipFill>
          <a:blip r:embed="rId16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4292" y="3970773"/>
            <a:ext cx="506758" cy="137290"/>
          </a:xfrm>
          <a:prstGeom prst="rect">
            <a:avLst/>
          </a:prstGeom>
        </p:spPr>
      </p:pic>
      <p:pic>
        <p:nvPicPr>
          <p:cNvPr id="1077" name="图片 1076">
            <a:extLst>
              <a:ext uri="{FF2B5EF4-FFF2-40B4-BE49-F238E27FC236}">
                <a16:creationId xmlns:a16="http://schemas.microsoft.com/office/drawing/2014/main" id="{C61F913C-49CD-D281-E292-253CDF49EDA9}"/>
              </a:ext>
            </a:extLst>
          </p:cNvPr>
          <p:cNvPicPr>
            <a:picLocks noChangeAspect="1"/>
          </p:cNvPicPr>
          <p:nvPr>
            <p:custDataLst>
              <p:tags r:id="rId126"/>
            </p:custDataLst>
          </p:nvPr>
        </p:nvPicPr>
        <p:blipFill>
          <a:blip r:embed="rId1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4464" y="3138051"/>
            <a:ext cx="271210" cy="180000"/>
          </a:xfrm>
          <a:prstGeom prst="rect">
            <a:avLst/>
          </a:prstGeom>
          <a:ln>
            <a:noFill/>
          </a:ln>
        </p:spPr>
      </p:pic>
      <p:cxnSp>
        <p:nvCxnSpPr>
          <p:cNvPr id="1078" name="直接连接符 334">
            <a:extLst>
              <a:ext uri="{FF2B5EF4-FFF2-40B4-BE49-F238E27FC236}">
                <a16:creationId xmlns:a16="http://schemas.microsoft.com/office/drawing/2014/main" id="{17491B21-7C3E-07D0-7AB7-9932AD80F3BF}"/>
              </a:ext>
            </a:extLst>
          </p:cNvPr>
          <p:cNvCxnSpPr>
            <a:cxnSpLocks/>
            <a:stCxn id="1167" idx="2"/>
            <a:endCxn id="1077" idx="0"/>
          </p:cNvCxnSpPr>
          <p:nvPr>
            <p:custDataLst>
              <p:tags r:id="rId127"/>
            </p:custDataLst>
          </p:nvPr>
        </p:nvCxnSpPr>
        <p:spPr>
          <a:xfrm>
            <a:off x="2322094" y="2866137"/>
            <a:ext cx="207975" cy="271914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sp>
        <p:nvSpPr>
          <p:cNvPr id="1080" name="文本框 1079">
            <a:extLst>
              <a:ext uri="{FF2B5EF4-FFF2-40B4-BE49-F238E27FC236}">
                <a16:creationId xmlns:a16="http://schemas.microsoft.com/office/drawing/2014/main" id="{0C3FC8CD-7BBA-9602-8A76-B375030F0B18}"/>
              </a:ext>
            </a:extLst>
          </p:cNvPr>
          <p:cNvSpPr txBox="1"/>
          <p:nvPr>
            <p:custDataLst>
              <p:tags r:id="rId128"/>
            </p:custDataLst>
          </p:nvPr>
        </p:nvSpPr>
        <p:spPr>
          <a:xfrm>
            <a:off x="1906889" y="2199070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399">
              <a:defRPr/>
            </a:pPr>
            <a:r>
              <a:rPr lang="zh-CN" altLang="en-US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  <a:cs typeface="微软雅黑" panose="020B0503020204020204" pitchFamily="34" charset="-122"/>
              </a:rPr>
              <a:t>带外管理区</a:t>
            </a:r>
          </a:p>
        </p:txBody>
      </p:sp>
      <p:sp>
        <p:nvSpPr>
          <p:cNvPr id="1081" name="文本框 1080">
            <a:extLst>
              <a:ext uri="{FF2B5EF4-FFF2-40B4-BE49-F238E27FC236}">
                <a16:creationId xmlns:a16="http://schemas.microsoft.com/office/drawing/2014/main" id="{154CCF5B-D718-B287-8B54-B7A08381B2A1}"/>
              </a:ext>
            </a:extLst>
          </p:cNvPr>
          <p:cNvSpPr txBox="1"/>
          <p:nvPr/>
        </p:nvSpPr>
        <p:spPr>
          <a:xfrm>
            <a:off x="6190939" y="2987515"/>
            <a:ext cx="1080000" cy="215231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pPr algn="ctr" defTabSz="914034">
              <a:defRPr/>
            </a:pPr>
            <a:r>
              <a:rPr kumimoji="1" lang="zh-CN" altLang="en-US" sz="14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业务面</a:t>
            </a:r>
          </a:p>
        </p:txBody>
      </p:sp>
      <p:cxnSp>
        <p:nvCxnSpPr>
          <p:cNvPr id="1175" name="直接连接符 433">
            <a:extLst>
              <a:ext uri="{FF2B5EF4-FFF2-40B4-BE49-F238E27FC236}">
                <a16:creationId xmlns:a16="http://schemas.microsoft.com/office/drawing/2014/main" id="{36E6FAE3-A9AD-66B8-D776-2EB70F733D6F}"/>
              </a:ext>
            </a:extLst>
          </p:cNvPr>
          <p:cNvCxnSpPr>
            <a:cxnSpLocks/>
            <a:stCxn id="1171" idx="2"/>
            <a:endCxn id="1091" idx="0"/>
          </p:cNvCxnSpPr>
          <p:nvPr>
            <p:custDataLst>
              <p:tags r:id="rId129"/>
            </p:custDataLst>
          </p:nvPr>
        </p:nvCxnSpPr>
        <p:spPr>
          <a:xfrm>
            <a:off x="1593346" y="3318051"/>
            <a:ext cx="103000" cy="1831010"/>
          </a:xfrm>
          <a:prstGeom prst="line">
            <a:avLst/>
          </a:prstGeom>
          <a:noFill/>
          <a:ln w="19050">
            <a:solidFill>
              <a:srgbClr val="00B0F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0184BE1-2409-1783-3AF4-9060A0B3902F}"/>
              </a:ext>
            </a:extLst>
          </p:cNvPr>
          <p:cNvGrpSpPr/>
          <p:nvPr/>
        </p:nvGrpSpPr>
        <p:grpSpPr>
          <a:xfrm>
            <a:off x="8253578" y="3024694"/>
            <a:ext cx="160611" cy="137356"/>
            <a:chOff x="8996263" y="2981059"/>
            <a:chExt cx="160611" cy="137356"/>
          </a:xfrm>
        </p:grpSpPr>
        <p:cxnSp>
          <p:nvCxnSpPr>
            <p:cNvPr id="1074" name="直接连接符 330">
              <a:extLst>
                <a:ext uri="{FF2B5EF4-FFF2-40B4-BE49-F238E27FC236}">
                  <a16:creationId xmlns:a16="http://schemas.microsoft.com/office/drawing/2014/main" id="{07D41975-3525-BE19-8909-9E9091758212}"/>
                </a:ext>
              </a:extLst>
            </p:cNvPr>
            <p:cNvCxnSpPr/>
            <p:nvPr>
              <p:custDataLst>
                <p:tags r:id="rId150"/>
              </p:custDataLst>
            </p:nvPr>
          </p:nvCxnSpPr>
          <p:spPr>
            <a:xfrm>
              <a:off x="8996263" y="30733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  <p:sp>
          <p:nvSpPr>
            <p:cNvPr id="1076" name="椭圆 1075">
              <a:extLst>
                <a:ext uri="{FF2B5EF4-FFF2-40B4-BE49-F238E27FC236}">
                  <a16:creationId xmlns:a16="http://schemas.microsoft.com/office/drawing/2014/main" id="{8AD1B27B-6B6D-2366-3E66-46A6FEE9F94D}"/>
                </a:ext>
              </a:extLst>
            </p:cNvPr>
            <p:cNvSpPr/>
            <p:nvPr>
              <p:custDataLst>
                <p:tags r:id="rId151"/>
              </p:custDataLst>
            </p:nvPr>
          </p:nvSpPr>
          <p:spPr>
            <a:xfrm flipH="1">
              <a:off x="9051996" y="2981059"/>
              <a:ext cx="49076" cy="137356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200" kern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30" name="直接连接符 330">
              <a:extLst>
                <a:ext uri="{FF2B5EF4-FFF2-40B4-BE49-F238E27FC236}">
                  <a16:creationId xmlns:a16="http://schemas.microsoft.com/office/drawing/2014/main" id="{CCB23999-37AB-5A24-6236-74172556BE10}"/>
                </a:ext>
              </a:extLst>
            </p:cNvPr>
            <p:cNvCxnSpPr/>
            <p:nvPr>
              <p:custDataLst>
                <p:tags r:id="rId152"/>
              </p:custDataLst>
            </p:nvPr>
          </p:nvCxnSpPr>
          <p:spPr>
            <a:xfrm>
              <a:off x="8996263" y="30225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</p:grpSp>
      <p:sp>
        <p:nvSpPr>
          <p:cNvPr id="1027" name="文本框 1026">
            <a:extLst>
              <a:ext uri="{FF2B5EF4-FFF2-40B4-BE49-F238E27FC236}">
                <a16:creationId xmlns:a16="http://schemas.microsoft.com/office/drawing/2014/main" id="{3FD2C3C6-E1AD-0AB8-6CF9-C376B91C4E67}"/>
              </a:ext>
            </a:extLst>
          </p:cNvPr>
          <p:cNvSpPr txBox="1"/>
          <p:nvPr>
            <p:custDataLst>
              <p:tags r:id="rId130"/>
            </p:custDataLst>
          </p:nvPr>
        </p:nvSpPr>
        <p:spPr>
          <a:xfrm>
            <a:off x="7755369" y="2604026"/>
            <a:ext cx="11203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399">
              <a:defRPr/>
            </a:pPr>
            <a:r>
              <a:rPr lang="zh-CN" altLang="en-US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存储业务</a:t>
            </a:r>
            <a:r>
              <a:rPr lang="en-US" altLang="zh-CN" sz="1000" b="1" kern="0" dirty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rPr>
              <a:t>Leaf</a:t>
            </a:r>
            <a:endParaRPr lang="zh-CN" altLang="en-US" sz="1000" b="1" kern="0" dirty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sp>
        <p:nvSpPr>
          <p:cNvPr id="1154" name="矩形 1153">
            <a:extLst>
              <a:ext uri="{FF2B5EF4-FFF2-40B4-BE49-F238E27FC236}">
                <a16:creationId xmlns:a16="http://schemas.microsoft.com/office/drawing/2014/main" id="{36896AFF-EA2D-4E69-D6A4-99930ABCC148}"/>
              </a:ext>
            </a:extLst>
          </p:cNvPr>
          <p:cNvSpPr/>
          <p:nvPr>
            <p:custDataLst>
              <p:tags r:id="rId131"/>
            </p:custDataLst>
          </p:nvPr>
        </p:nvSpPr>
        <p:spPr>
          <a:xfrm>
            <a:off x="4657470" y="2904466"/>
            <a:ext cx="1000210" cy="365663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grpSp>
        <p:nvGrpSpPr>
          <p:cNvPr id="1177" name="组合 1176">
            <a:extLst>
              <a:ext uri="{FF2B5EF4-FFF2-40B4-BE49-F238E27FC236}">
                <a16:creationId xmlns:a16="http://schemas.microsoft.com/office/drawing/2014/main" id="{6C143460-262E-395D-4322-DDC0A7BFEC7D}"/>
              </a:ext>
            </a:extLst>
          </p:cNvPr>
          <p:cNvGrpSpPr/>
          <p:nvPr/>
        </p:nvGrpSpPr>
        <p:grpSpPr>
          <a:xfrm>
            <a:off x="5077269" y="3029068"/>
            <a:ext cx="160611" cy="137356"/>
            <a:chOff x="8996263" y="2981059"/>
            <a:chExt cx="160611" cy="137356"/>
          </a:xfrm>
        </p:grpSpPr>
        <p:cxnSp>
          <p:nvCxnSpPr>
            <p:cNvPr id="1178" name="直接连接符 330">
              <a:extLst>
                <a:ext uri="{FF2B5EF4-FFF2-40B4-BE49-F238E27FC236}">
                  <a16:creationId xmlns:a16="http://schemas.microsoft.com/office/drawing/2014/main" id="{8E9A250B-F380-F7A7-8007-357F445E57F7}"/>
                </a:ext>
              </a:extLst>
            </p:cNvPr>
            <p:cNvCxnSpPr/>
            <p:nvPr>
              <p:custDataLst>
                <p:tags r:id="rId147"/>
              </p:custDataLst>
            </p:nvPr>
          </p:nvCxnSpPr>
          <p:spPr>
            <a:xfrm>
              <a:off x="8996263" y="30733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  <p:sp>
          <p:nvSpPr>
            <p:cNvPr id="1179" name="椭圆 1178">
              <a:extLst>
                <a:ext uri="{FF2B5EF4-FFF2-40B4-BE49-F238E27FC236}">
                  <a16:creationId xmlns:a16="http://schemas.microsoft.com/office/drawing/2014/main" id="{419AC8EF-1A1A-C8EB-3BF7-6D04882169FE}"/>
                </a:ext>
              </a:extLst>
            </p:cNvPr>
            <p:cNvSpPr/>
            <p:nvPr>
              <p:custDataLst>
                <p:tags r:id="rId148"/>
              </p:custDataLst>
            </p:nvPr>
          </p:nvSpPr>
          <p:spPr>
            <a:xfrm flipH="1">
              <a:off x="9051996" y="2981059"/>
              <a:ext cx="49076" cy="137356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200" kern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1180" name="直接连接符 330">
              <a:extLst>
                <a:ext uri="{FF2B5EF4-FFF2-40B4-BE49-F238E27FC236}">
                  <a16:creationId xmlns:a16="http://schemas.microsoft.com/office/drawing/2014/main" id="{25950E7B-EABE-DFD7-AFC2-0ED43FD1DD1B}"/>
                </a:ext>
              </a:extLst>
            </p:cNvPr>
            <p:cNvCxnSpPr/>
            <p:nvPr>
              <p:custDataLst>
                <p:tags r:id="rId149"/>
              </p:custDataLst>
            </p:nvPr>
          </p:nvCxnSpPr>
          <p:spPr>
            <a:xfrm>
              <a:off x="8996263" y="30225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</p:grpSp>
      <p:grpSp>
        <p:nvGrpSpPr>
          <p:cNvPr id="1181" name="组合 1180">
            <a:extLst>
              <a:ext uri="{FF2B5EF4-FFF2-40B4-BE49-F238E27FC236}">
                <a16:creationId xmlns:a16="http://schemas.microsoft.com/office/drawing/2014/main" id="{E5180132-622F-C6DD-8790-8A18DD7015B4}"/>
              </a:ext>
            </a:extLst>
          </p:cNvPr>
          <p:cNvGrpSpPr/>
          <p:nvPr/>
        </p:nvGrpSpPr>
        <p:grpSpPr>
          <a:xfrm>
            <a:off x="3495485" y="3023469"/>
            <a:ext cx="160611" cy="137356"/>
            <a:chOff x="8996263" y="2981059"/>
            <a:chExt cx="160611" cy="137356"/>
          </a:xfrm>
        </p:grpSpPr>
        <p:cxnSp>
          <p:nvCxnSpPr>
            <p:cNvPr id="1182" name="直接连接符 330">
              <a:extLst>
                <a:ext uri="{FF2B5EF4-FFF2-40B4-BE49-F238E27FC236}">
                  <a16:creationId xmlns:a16="http://schemas.microsoft.com/office/drawing/2014/main" id="{00481664-6E60-2F5F-52E5-8734B615AAFD}"/>
                </a:ext>
              </a:extLst>
            </p:cNvPr>
            <p:cNvCxnSpPr/>
            <p:nvPr>
              <p:custDataLst>
                <p:tags r:id="rId144"/>
              </p:custDataLst>
            </p:nvPr>
          </p:nvCxnSpPr>
          <p:spPr>
            <a:xfrm>
              <a:off x="8996263" y="30733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  <p:sp>
          <p:nvSpPr>
            <p:cNvPr id="1183" name="椭圆 1182">
              <a:extLst>
                <a:ext uri="{FF2B5EF4-FFF2-40B4-BE49-F238E27FC236}">
                  <a16:creationId xmlns:a16="http://schemas.microsoft.com/office/drawing/2014/main" id="{16242CB7-2188-7F07-B17E-9168CE36DD61}"/>
                </a:ext>
              </a:extLst>
            </p:cNvPr>
            <p:cNvSpPr/>
            <p:nvPr>
              <p:custDataLst>
                <p:tags r:id="rId145"/>
              </p:custDataLst>
            </p:nvPr>
          </p:nvSpPr>
          <p:spPr>
            <a:xfrm flipH="1">
              <a:off x="9051996" y="2981059"/>
              <a:ext cx="49076" cy="137356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200" kern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1184" name="直接连接符 330">
              <a:extLst>
                <a:ext uri="{FF2B5EF4-FFF2-40B4-BE49-F238E27FC236}">
                  <a16:creationId xmlns:a16="http://schemas.microsoft.com/office/drawing/2014/main" id="{D58CCB5D-1D69-3666-E073-297A33380019}"/>
                </a:ext>
              </a:extLst>
            </p:cNvPr>
            <p:cNvCxnSpPr/>
            <p:nvPr>
              <p:custDataLst>
                <p:tags r:id="rId146"/>
              </p:custDataLst>
            </p:nvPr>
          </p:nvCxnSpPr>
          <p:spPr>
            <a:xfrm>
              <a:off x="8996263" y="30225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</p:grpSp>
      <p:sp>
        <p:nvSpPr>
          <p:cNvPr id="1185" name="矩形 1184">
            <a:extLst>
              <a:ext uri="{FF2B5EF4-FFF2-40B4-BE49-F238E27FC236}">
                <a16:creationId xmlns:a16="http://schemas.microsoft.com/office/drawing/2014/main" id="{C64EB564-8987-9910-B2BE-75BCAC9363A2}"/>
              </a:ext>
            </a:extLst>
          </p:cNvPr>
          <p:cNvSpPr/>
          <p:nvPr>
            <p:custDataLst>
              <p:tags r:id="rId132"/>
            </p:custDataLst>
          </p:nvPr>
        </p:nvSpPr>
        <p:spPr>
          <a:xfrm>
            <a:off x="3072682" y="2901972"/>
            <a:ext cx="1000210" cy="365663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grpSp>
        <p:nvGrpSpPr>
          <p:cNvPr id="1234" name="组合 1233">
            <a:extLst>
              <a:ext uri="{FF2B5EF4-FFF2-40B4-BE49-F238E27FC236}">
                <a16:creationId xmlns:a16="http://schemas.microsoft.com/office/drawing/2014/main" id="{228FD725-0972-9146-D884-A53970BFBD30}"/>
              </a:ext>
            </a:extLst>
          </p:cNvPr>
          <p:cNvGrpSpPr/>
          <p:nvPr/>
        </p:nvGrpSpPr>
        <p:grpSpPr>
          <a:xfrm>
            <a:off x="6380063" y="1438104"/>
            <a:ext cx="160611" cy="137356"/>
            <a:chOff x="8996263" y="2981059"/>
            <a:chExt cx="160611" cy="137356"/>
          </a:xfrm>
        </p:grpSpPr>
        <p:cxnSp>
          <p:nvCxnSpPr>
            <p:cNvPr id="1235" name="直接连接符 330">
              <a:extLst>
                <a:ext uri="{FF2B5EF4-FFF2-40B4-BE49-F238E27FC236}">
                  <a16:creationId xmlns:a16="http://schemas.microsoft.com/office/drawing/2014/main" id="{3E6FADB8-5DC8-988D-8A46-74FE1C140CE0}"/>
                </a:ext>
              </a:extLst>
            </p:cNvPr>
            <p:cNvCxnSpPr/>
            <p:nvPr>
              <p:custDataLst>
                <p:tags r:id="rId141"/>
              </p:custDataLst>
            </p:nvPr>
          </p:nvCxnSpPr>
          <p:spPr>
            <a:xfrm>
              <a:off x="8996263" y="30733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  <p:sp>
          <p:nvSpPr>
            <p:cNvPr id="1236" name="椭圆 1235">
              <a:extLst>
                <a:ext uri="{FF2B5EF4-FFF2-40B4-BE49-F238E27FC236}">
                  <a16:creationId xmlns:a16="http://schemas.microsoft.com/office/drawing/2014/main" id="{4902005D-2523-5295-3979-11F153AFD817}"/>
                </a:ext>
              </a:extLst>
            </p:cNvPr>
            <p:cNvSpPr/>
            <p:nvPr>
              <p:custDataLst>
                <p:tags r:id="rId142"/>
              </p:custDataLst>
            </p:nvPr>
          </p:nvSpPr>
          <p:spPr>
            <a:xfrm flipH="1">
              <a:off x="9051996" y="2981059"/>
              <a:ext cx="49076" cy="137356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200" kern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1237" name="直接连接符 330">
              <a:extLst>
                <a:ext uri="{FF2B5EF4-FFF2-40B4-BE49-F238E27FC236}">
                  <a16:creationId xmlns:a16="http://schemas.microsoft.com/office/drawing/2014/main" id="{A807A73F-CE72-74AA-716D-8425AE7771C1}"/>
                </a:ext>
              </a:extLst>
            </p:cNvPr>
            <p:cNvCxnSpPr/>
            <p:nvPr>
              <p:custDataLst>
                <p:tags r:id="rId143"/>
              </p:custDataLst>
            </p:nvPr>
          </p:nvCxnSpPr>
          <p:spPr>
            <a:xfrm>
              <a:off x="8996263" y="30225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</p:grpSp>
      <p:grpSp>
        <p:nvGrpSpPr>
          <p:cNvPr id="1254" name="组合 1253">
            <a:extLst>
              <a:ext uri="{FF2B5EF4-FFF2-40B4-BE49-F238E27FC236}">
                <a16:creationId xmlns:a16="http://schemas.microsoft.com/office/drawing/2014/main" id="{33A4DF71-0BF8-B110-B284-61AB7220512F}"/>
              </a:ext>
            </a:extLst>
          </p:cNvPr>
          <p:cNvGrpSpPr/>
          <p:nvPr/>
        </p:nvGrpSpPr>
        <p:grpSpPr>
          <a:xfrm>
            <a:off x="1275481" y="3153783"/>
            <a:ext cx="160611" cy="137356"/>
            <a:chOff x="8996263" y="2981059"/>
            <a:chExt cx="160611" cy="137356"/>
          </a:xfrm>
        </p:grpSpPr>
        <p:cxnSp>
          <p:nvCxnSpPr>
            <p:cNvPr id="1255" name="直接连接符 330">
              <a:extLst>
                <a:ext uri="{FF2B5EF4-FFF2-40B4-BE49-F238E27FC236}">
                  <a16:creationId xmlns:a16="http://schemas.microsoft.com/office/drawing/2014/main" id="{BCF65BF0-AE48-DD73-4778-53EFBDD578F6}"/>
                </a:ext>
              </a:extLst>
            </p:cNvPr>
            <p:cNvCxnSpPr/>
            <p:nvPr>
              <p:custDataLst>
                <p:tags r:id="rId138"/>
              </p:custDataLst>
            </p:nvPr>
          </p:nvCxnSpPr>
          <p:spPr>
            <a:xfrm>
              <a:off x="8996263" y="30733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  <p:sp>
          <p:nvSpPr>
            <p:cNvPr id="1256" name="椭圆 1255">
              <a:extLst>
                <a:ext uri="{FF2B5EF4-FFF2-40B4-BE49-F238E27FC236}">
                  <a16:creationId xmlns:a16="http://schemas.microsoft.com/office/drawing/2014/main" id="{B6A1C02A-7D2A-FAE6-D3C8-EC5D580A4C65}"/>
                </a:ext>
              </a:extLst>
            </p:cNvPr>
            <p:cNvSpPr/>
            <p:nvPr>
              <p:custDataLst>
                <p:tags r:id="rId139"/>
              </p:custDataLst>
            </p:nvPr>
          </p:nvSpPr>
          <p:spPr>
            <a:xfrm flipH="1">
              <a:off x="9051996" y="2981059"/>
              <a:ext cx="49076" cy="137356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  <a:noAutofit/>
            </a:bodyPr>
            <a:lstStyle/>
            <a:p>
              <a:pPr algn="ctr" defTabSz="913399">
                <a:defRPr/>
              </a:pPr>
              <a:endParaRPr lang="zh-CN" altLang="en-US" sz="1200" kern="0">
                <a:solidFill>
                  <a:srgbClr val="374153"/>
                </a:solidFill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1257" name="直接连接符 330">
              <a:extLst>
                <a:ext uri="{FF2B5EF4-FFF2-40B4-BE49-F238E27FC236}">
                  <a16:creationId xmlns:a16="http://schemas.microsoft.com/office/drawing/2014/main" id="{4B462E37-4D7D-C83B-DEC0-10FBA6B98406}"/>
                </a:ext>
              </a:extLst>
            </p:cNvPr>
            <p:cNvCxnSpPr/>
            <p:nvPr>
              <p:custDataLst>
                <p:tags r:id="rId140"/>
              </p:custDataLst>
            </p:nvPr>
          </p:nvCxnSpPr>
          <p:spPr>
            <a:xfrm>
              <a:off x="8996263" y="3022551"/>
              <a:ext cx="160611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</p:grpSp>
      <p:sp>
        <p:nvSpPr>
          <p:cNvPr id="1279" name="矩形 1278">
            <a:extLst>
              <a:ext uri="{FF2B5EF4-FFF2-40B4-BE49-F238E27FC236}">
                <a16:creationId xmlns:a16="http://schemas.microsoft.com/office/drawing/2014/main" id="{FC24211B-7A4F-984F-A251-24B2404B60C0}"/>
              </a:ext>
            </a:extLst>
          </p:cNvPr>
          <p:cNvSpPr/>
          <p:nvPr>
            <p:custDataLst>
              <p:tags r:id="rId133"/>
            </p:custDataLst>
          </p:nvPr>
        </p:nvSpPr>
        <p:spPr>
          <a:xfrm>
            <a:off x="2403179" y="5154848"/>
            <a:ext cx="782089" cy="794636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rot="0" spcFirstLastPara="0" vertOverflow="overflow" horzOverflow="overflow" vert="horz" wrap="square" lIns="49694" tIns="24844" rIns="49694" bIns="24844" numCol="1" spcCol="0" rtlCol="0" fromWordArt="0" anchor="ctr" anchorCtr="0" forceAA="0" compatLnSpc="1">
            <a:noAutofit/>
          </a:bodyPr>
          <a:lstStyle/>
          <a:p>
            <a:pPr algn="ctr" defTabSz="913399">
              <a:defRPr/>
            </a:pPr>
            <a:endParaRPr lang="zh-CN" altLang="en-US" sz="1200" kern="0">
              <a:solidFill>
                <a:srgbClr val="374153"/>
              </a:solidFill>
              <a:latin typeface="Lexend" pitchFamily="2" charset="0"/>
              <a:ea typeface="微软雅黑" panose="020B0503020204020204" pitchFamily="34" charset="-122"/>
            </a:endParaRPr>
          </a:p>
        </p:txBody>
      </p:sp>
      <p:pic>
        <p:nvPicPr>
          <p:cNvPr id="1325" name="图片 1324">
            <a:extLst>
              <a:ext uri="{FF2B5EF4-FFF2-40B4-BE49-F238E27FC236}">
                <a16:creationId xmlns:a16="http://schemas.microsoft.com/office/drawing/2014/main" id="{62340718-760F-57AE-440E-D939A8B1C311}"/>
              </a:ext>
            </a:extLst>
          </p:cNvPr>
          <p:cNvPicPr>
            <a:picLocks noChangeAspect="1"/>
          </p:cNvPicPr>
          <p:nvPr>
            <p:custDataLst>
              <p:tags r:id="rId134"/>
            </p:custDataLst>
          </p:nvPr>
        </p:nvPicPr>
        <p:blipFill>
          <a:blip r:embed="rId16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4292" y="4462130"/>
            <a:ext cx="506758" cy="137290"/>
          </a:xfrm>
          <a:prstGeom prst="rect">
            <a:avLst/>
          </a:prstGeom>
        </p:spPr>
      </p:pic>
      <p:cxnSp>
        <p:nvCxnSpPr>
          <p:cNvPr id="1345" name="直接连接符 433">
            <a:extLst>
              <a:ext uri="{FF2B5EF4-FFF2-40B4-BE49-F238E27FC236}">
                <a16:creationId xmlns:a16="http://schemas.microsoft.com/office/drawing/2014/main" id="{FA325EAC-39CA-5985-46C6-C64EEE1AD65C}"/>
              </a:ext>
            </a:extLst>
          </p:cNvPr>
          <p:cNvCxnSpPr>
            <a:cxnSpLocks/>
            <a:stCxn id="1168" idx="2"/>
            <a:endCxn id="6" idx="0"/>
          </p:cNvCxnSpPr>
          <p:nvPr>
            <p:custDataLst>
              <p:tags r:id="rId135"/>
            </p:custDataLst>
          </p:nvPr>
        </p:nvCxnSpPr>
        <p:spPr>
          <a:xfrm>
            <a:off x="1830263" y="3517176"/>
            <a:ext cx="3235094" cy="241433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55" name="直接连接符 433">
            <a:extLst>
              <a:ext uri="{FF2B5EF4-FFF2-40B4-BE49-F238E27FC236}">
                <a16:creationId xmlns:a16="http://schemas.microsoft.com/office/drawing/2014/main" id="{810986FF-4445-7B95-0A9B-EBD6F6A67935}"/>
              </a:ext>
            </a:extLst>
          </p:cNvPr>
          <p:cNvCxnSpPr>
            <a:cxnSpLocks/>
            <a:stCxn id="1168" idx="2"/>
            <a:endCxn id="8" idx="0"/>
          </p:cNvCxnSpPr>
          <p:nvPr>
            <p:custDataLst>
              <p:tags r:id="rId136"/>
            </p:custDataLst>
          </p:nvPr>
        </p:nvCxnSpPr>
        <p:spPr>
          <a:xfrm>
            <a:off x="1830263" y="3517176"/>
            <a:ext cx="425117" cy="1481995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59" name="直接连接符 433">
            <a:extLst>
              <a:ext uri="{FF2B5EF4-FFF2-40B4-BE49-F238E27FC236}">
                <a16:creationId xmlns:a16="http://schemas.microsoft.com/office/drawing/2014/main" id="{8258F8B6-B073-6C22-B118-D20D483AE22D}"/>
              </a:ext>
            </a:extLst>
          </p:cNvPr>
          <p:cNvCxnSpPr>
            <a:cxnSpLocks/>
            <a:stCxn id="1168" idx="2"/>
            <a:endCxn id="3" idx="0"/>
          </p:cNvCxnSpPr>
          <p:nvPr>
            <p:custDataLst>
              <p:tags r:id="rId137"/>
            </p:custDataLst>
          </p:nvPr>
        </p:nvCxnSpPr>
        <p:spPr>
          <a:xfrm>
            <a:off x="1830263" y="3517176"/>
            <a:ext cx="6432763" cy="242385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11746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5299125" y="1046095"/>
            <a:ext cx="159851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X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b="1" i="0" dirty="0">
                <a:effectLst/>
                <a:latin typeface="system-ui"/>
              </a:rPr>
              <a:t>总结与思考</a:t>
            </a:r>
            <a:endParaRPr lang="zh-CN" altLang="en-US" sz="7200" b="1" i="0" dirty="0"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15849210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CF73F5A-3FD8-CA25-02FB-C286317B3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AI </a:t>
            </a:r>
            <a:r>
              <a:rPr lang="zh-CN" altLang="en-US" dirty="0"/>
              <a:t>集群网络方案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62202C3-A3B1-7646-9D36-8BAA6EDC10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6743" y="1227137"/>
            <a:ext cx="10963275" cy="5108575"/>
          </a:xfrm>
        </p:spPr>
        <p:txBody>
          <a:bodyPr/>
          <a:lstStyle/>
          <a:p>
            <a:r>
              <a:rPr lang="zh-CN" altLang="en-US" dirty="0"/>
              <a:t>国内互联网头部厂商采用 </a:t>
            </a:r>
            <a:r>
              <a:rPr lang="en" altLang="zh-CN" dirty="0"/>
              <a:t>JDM</a:t>
            </a:r>
            <a:r>
              <a:rPr lang="zh-CN" altLang="en" dirty="0"/>
              <a:t>（</a:t>
            </a:r>
            <a:r>
              <a:rPr lang="en" altLang="zh-CN" dirty="0"/>
              <a:t>Joint Design Manufacturer</a:t>
            </a:r>
            <a:r>
              <a:rPr lang="zh-CN" altLang="en" dirty="0"/>
              <a:t>）</a:t>
            </a:r>
            <a:r>
              <a:rPr lang="en" altLang="zh-CN" dirty="0"/>
              <a:t>+</a:t>
            </a:r>
            <a:r>
              <a:rPr lang="zh-CN" altLang="en-US" dirty="0"/>
              <a:t> </a:t>
            </a:r>
            <a:r>
              <a:rPr lang="en" altLang="zh-CN" dirty="0"/>
              <a:t>CM</a:t>
            </a:r>
            <a:r>
              <a:rPr lang="zh-CN" altLang="en" dirty="0"/>
              <a:t>（</a:t>
            </a:r>
            <a:r>
              <a:rPr lang="en" altLang="zh-CN" dirty="0"/>
              <a:t>Contract Manufacture</a:t>
            </a:r>
            <a:r>
              <a:rPr lang="zh-CN" altLang="en" dirty="0"/>
              <a:t>） </a:t>
            </a:r>
            <a:r>
              <a:rPr lang="zh-CN" altLang="en-US" dirty="0"/>
              <a:t>模式自研盒式交换机，并以二层胖树拓扑为主、通过多轨组网减少流量冲突，组网是否收敛按场景划分。</a:t>
            </a:r>
            <a:endParaRPr lang="en-US" altLang="zh-CN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E4351CF-320F-C9FA-CA62-6D73E26A97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273886"/>
              </p:ext>
            </p:extLst>
          </p:nvPr>
        </p:nvGraphicFramePr>
        <p:xfrm>
          <a:off x="792480" y="2875280"/>
          <a:ext cx="10637520" cy="3318692"/>
        </p:xfrm>
        <a:graphic>
          <a:graphicData uri="http://schemas.openxmlformats.org/drawingml/2006/table">
            <a:tbl>
              <a:tblPr/>
              <a:tblGrid>
                <a:gridCol w="2348795">
                  <a:extLst>
                    <a:ext uri="{9D8B030D-6E8A-4147-A177-3AD203B41FA5}">
                      <a16:colId xmlns:a16="http://schemas.microsoft.com/office/drawing/2014/main" val="2696650943"/>
                    </a:ext>
                  </a:extLst>
                </a:gridCol>
                <a:gridCol w="8288725">
                  <a:extLst>
                    <a:ext uri="{9D8B030D-6E8A-4147-A177-3AD203B41FA5}">
                      <a16:colId xmlns:a16="http://schemas.microsoft.com/office/drawing/2014/main" val="2675147576"/>
                    </a:ext>
                  </a:extLst>
                </a:gridCol>
              </a:tblGrid>
              <a:tr h="726733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模式​​</a:t>
                      </a:r>
                    </a:p>
                  </a:txBody>
                  <a:tcPr marL="99954" marR="99954" marT="83295" marB="8329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en" alt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JDM</a:t>
                      </a:r>
                      <a:r>
                        <a:rPr kumimoji="0" lang="zh-CN" alt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</a:t>
                      </a:r>
                      <a:r>
                        <a:rPr kumimoji="0" lang="en" alt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kumimoji="0" lang="zh-CN" alt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</a:t>
                      </a:r>
                      <a:r>
                        <a:rPr kumimoji="0" lang="en" alt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CM</a:t>
                      </a:r>
                      <a:r>
                        <a:rPr kumimoji="0" lang="zh-CN" alt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普及，</a:t>
                      </a:r>
                      <a:r>
                        <a:rPr kumimoji="0" lang="en-US" altLang="zh-CN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Mate</a:t>
                      </a:r>
                      <a:r>
                        <a:rPr kumimoji="0" lang="zh-CN" alt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、字节、百度都自研交换机</a:t>
                      </a:r>
                    </a:p>
                  </a:txBody>
                  <a:tcPr marL="99954" marR="99954" marT="83295" marB="8329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364463"/>
                  </a:ext>
                </a:extLst>
              </a:tr>
              <a:tr h="589518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​​拓扑​​</a:t>
                      </a:r>
                    </a:p>
                  </a:txBody>
                  <a:tcPr marL="99954" marR="99954" marT="83295" marB="8329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zh-CN" alt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字节</a:t>
                      </a:r>
                      <a:r>
                        <a:rPr kumimoji="0" lang="en-US" altLang="zh-CN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/</a:t>
                      </a:r>
                      <a:r>
                        <a:rPr kumimoji="0" lang="zh-CN" alt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腾讯：</a:t>
                      </a:r>
                      <a:r>
                        <a:rPr kumimoji="0" lang="en-US" altLang="zh-CN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8</a:t>
                      </a:r>
                      <a:r>
                        <a:rPr kumimoji="0" lang="zh-CN" alt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轨，阿里：</a:t>
                      </a:r>
                      <a:r>
                        <a:rPr kumimoji="0" lang="en-US" altLang="zh-CN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16</a:t>
                      </a:r>
                      <a:r>
                        <a:rPr kumimoji="0" lang="zh-CN" alt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轨​​逻辑双平面​​</a:t>
                      </a:r>
                    </a:p>
                  </a:txBody>
                  <a:tcPr marL="99954" marR="99954" marT="83295" marB="8329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218475"/>
                  </a:ext>
                </a:extLst>
              </a:tr>
              <a:tr h="589518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​​收敛比​​</a:t>
                      </a:r>
                    </a:p>
                  </a:txBody>
                  <a:tcPr marL="99954" marR="99954" marT="83295" marB="8329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zh-CN" alt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计算网络​​无收敛​​，存储和带内带外控制​​按需收敛​​</a:t>
                      </a:r>
                    </a:p>
                  </a:txBody>
                  <a:tcPr marL="99954" marR="99954" marT="83295" marB="8329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631243"/>
                  </a:ext>
                </a:extLst>
              </a:tr>
              <a:tr h="823405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​​交换机​​</a:t>
                      </a:r>
                    </a:p>
                  </a:txBody>
                  <a:tcPr marL="99954" marR="99954" marT="83295" marB="8329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zh-CN" alt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字节 </a:t>
                      </a:r>
                      <a:r>
                        <a:rPr kumimoji="0" lang="en" alt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B5020（800G）、</a:t>
                      </a:r>
                      <a:r>
                        <a:rPr kumimoji="0" lang="zh-CN" alt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腾讯 </a:t>
                      </a:r>
                      <a:r>
                        <a:rPr kumimoji="0" lang="en" alt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TCS9500（400G）、</a:t>
                      </a:r>
                      <a:r>
                        <a:rPr kumimoji="0" lang="zh-CN" alt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阿里白虎</a:t>
                      </a:r>
                    </a:p>
                  </a:txBody>
                  <a:tcPr marL="99954" marR="99954" marT="83295" marB="8329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023538"/>
                  </a:ext>
                </a:extLst>
              </a:tr>
              <a:tr h="589518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​​组网规模​​</a:t>
                      </a:r>
                    </a:p>
                  </a:txBody>
                  <a:tcPr marL="99954" marR="99954" marT="83295" marB="8329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zh-CN" alt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单 </a:t>
                      </a:r>
                      <a:r>
                        <a:rPr kumimoji="0" lang="en" alt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Pod</a:t>
                      </a:r>
                      <a:r>
                        <a:rPr kumimoji="0" lang="zh-CN" alt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</a:t>
                      </a:r>
                      <a:r>
                        <a:rPr kumimoji="0" lang="en" alt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≤</a:t>
                      </a:r>
                      <a:r>
                        <a:rPr kumimoji="0" lang="zh-CN" alt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</a:t>
                      </a:r>
                      <a:r>
                        <a:rPr kumimoji="0" lang="en" alt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16K GPU</a:t>
                      </a:r>
                      <a:r>
                        <a:rPr kumimoji="0" lang="zh-CN" alt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，集群物理端口 </a:t>
                      </a:r>
                      <a:r>
                        <a:rPr kumimoji="0" lang="en-US" altLang="zh-CN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&lt;100</a:t>
                      </a:r>
                      <a:r>
                        <a:rPr kumimoji="0" lang="en" alt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K</a:t>
                      </a:r>
                    </a:p>
                  </a:txBody>
                  <a:tcPr marL="99954" marR="99954" marT="83295" marB="8329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986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3703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CF73F5A-3FD8-CA25-02FB-C286317B3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AI </a:t>
            </a:r>
            <a:r>
              <a:rPr lang="zh-CN" altLang="en-US" dirty="0"/>
              <a:t>集群网络方案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62202C3-A3B1-7646-9D36-8BAA6EDC10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分轨</a:t>
            </a:r>
            <a:r>
              <a:rPr lang="en-US" altLang="zh-CN" dirty="0"/>
              <a:t>/</a:t>
            </a:r>
            <a:r>
              <a:rPr lang="zh-CN" altLang="en-US" dirty="0"/>
              <a:t>分平面</a:t>
            </a:r>
            <a:r>
              <a:rPr lang="en-US" altLang="zh-CN" dirty="0"/>
              <a:t>/</a:t>
            </a:r>
            <a:r>
              <a:rPr lang="zh-CN" altLang="en-US" dirty="0"/>
              <a:t>层次化收敛来提高 </a:t>
            </a:r>
            <a:r>
              <a:rPr lang="en-US" altLang="zh-CN" dirty="0"/>
              <a:t>AI</a:t>
            </a:r>
            <a:r>
              <a:rPr lang="zh-CN" altLang="en-US" dirty="0"/>
              <a:t> 集群规模（</a:t>
            </a:r>
            <a:r>
              <a:rPr lang="en-US" altLang="zh-CN" dirty="0"/>
              <a:t>Scale</a:t>
            </a:r>
            <a:r>
              <a:rPr lang="zh-CN" altLang="en-US" dirty="0"/>
              <a:t> </a:t>
            </a:r>
            <a:r>
              <a:rPr lang="en-US" altLang="zh-CN" dirty="0"/>
              <a:t>Out</a:t>
            </a:r>
            <a:r>
              <a:rPr lang="zh-CN" altLang="en-US" dirty="0"/>
              <a:t>），集中控制网络</a:t>
            </a:r>
            <a:r>
              <a:rPr lang="en-US" altLang="zh-CN" dirty="0"/>
              <a:t>/</a:t>
            </a:r>
            <a:r>
              <a:rPr lang="zh-CN" altLang="en-US" dirty="0"/>
              <a:t>优化拥塞控制</a:t>
            </a:r>
            <a:r>
              <a:rPr lang="en-US" altLang="zh-CN" dirty="0"/>
              <a:t>/</a:t>
            </a:r>
            <a:r>
              <a:rPr lang="zh-CN" altLang="en-US" dirty="0"/>
              <a:t>算网协同（通算掩盖）</a:t>
            </a:r>
            <a:r>
              <a:rPr lang="en-US" altLang="zh-CN" dirty="0"/>
              <a:t>/</a:t>
            </a:r>
            <a:r>
              <a:rPr lang="zh-CN" altLang="en-US" dirty="0"/>
              <a:t>自适应带宽（软件优化）提升网络能力。</a:t>
            </a:r>
            <a:endParaRPr lang="en-US" altLang="zh-CN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E4351CF-320F-C9FA-CA62-6D73E26A9736}"/>
              </a:ext>
            </a:extLst>
          </p:cNvPr>
          <p:cNvGraphicFramePr>
            <a:graphicFrameLocks noGrp="1"/>
          </p:cNvGraphicFramePr>
          <p:nvPr/>
        </p:nvGraphicFramePr>
        <p:xfrm>
          <a:off x="792480" y="2875280"/>
          <a:ext cx="10637520" cy="3318692"/>
        </p:xfrm>
        <a:graphic>
          <a:graphicData uri="http://schemas.openxmlformats.org/drawingml/2006/table">
            <a:tbl>
              <a:tblPr/>
              <a:tblGrid>
                <a:gridCol w="2348795">
                  <a:extLst>
                    <a:ext uri="{9D8B030D-6E8A-4147-A177-3AD203B41FA5}">
                      <a16:colId xmlns:a16="http://schemas.microsoft.com/office/drawing/2014/main" val="2696650943"/>
                    </a:ext>
                  </a:extLst>
                </a:gridCol>
                <a:gridCol w="8288725">
                  <a:extLst>
                    <a:ext uri="{9D8B030D-6E8A-4147-A177-3AD203B41FA5}">
                      <a16:colId xmlns:a16="http://schemas.microsoft.com/office/drawing/2014/main" val="2675147576"/>
                    </a:ext>
                  </a:extLst>
                </a:gridCol>
              </a:tblGrid>
              <a:tr h="726733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模式​​</a:t>
                      </a:r>
                    </a:p>
                  </a:txBody>
                  <a:tcPr marL="99954" marR="99954" marT="83295" marB="8329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en" alt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JDM</a:t>
                      </a:r>
                      <a:r>
                        <a:rPr kumimoji="0" lang="zh-CN" alt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</a:t>
                      </a:r>
                      <a:r>
                        <a:rPr kumimoji="0" lang="en" alt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+</a:t>
                      </a:r>
                      <a:r>
                        <a:rPr kumimoji="0" lang="zh-CN" alt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</a:t>
                      </a:r>
                      <a:r>
                        <a:rPr kumimoji="0" lang="en" alt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CM</a:t>
                      </a:r>
                      <a:r>
                        <a:rPr kumimoji="0" lang="zh-CN" alt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普及，</a:t>
                      </a:r>
                      <a:r>
                        <a:rPr kumimoji="0" lang="en-US" altLang="zh-CN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Mate</a:t>
                      </a:r>
                      <a:r>
                        <a:rPr kumimoji="0" lang="zh-CN" alt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、字节、百度都自研交换机</a:t>
                      </a:r>
                    </a:p>
                  </a:txBody>
                  <a:tcPr marL="99954" marR="99954" marT="83295" marB="8329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364463"/>
                  </a:ext>
                </a:extLst>
              </a:tr>
              <a:tr h="589518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​​拓扑​​</a:t>
                      </a:r>
                    </a:p>
                  </a:txBody>
                  <a:tcPr marL="99954" marR="99954" marT="83295" marB="8329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zh-CN" alt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字节</a:t>
                      </a:r>
                      <a:r>
                        <a:rPr kumimoji="0" lang="en-US" altLang="zh-CN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/</a:t>
                      </a:r>
                      <a:r>
                        <a:rPr kumimoji="0" lang="zh-CN" alt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腾讯：</a:t>
                      </a:r>
                      <a:r>
                        <a:rPr kumimoji="0" lang="en-US" altLang="zh-CN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8</a:t>
                      </a:r>
                      <a:r>
                        <a:rPr kumimoji="0" lang="zh-CN" alt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轨，阿里：</a:t>
                      </a:r>
                      <a:r>
                        <a:rPr kumimoji="0" lang="en-US" altLang="zh-CN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16</a:t>
                      </a:r>
                      <a:r>
                        <a:rPr kumimoji="0" lang="zh-CN" alt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轨​​逻辑双平面​​</a:t>
                      </a:r>
                    </a:p>
                  </a:txBody>
                  <a:tcPr marL="99954" marR="99954" marT="83295" marB="8329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218475"/>
                  </a:ext>
                </a:extLst>
              </a:tr>
              <a:tr h="589518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​​收敛比​​</a:t>
                      </a:r>
                    </a:p>
                  </a:txBody>
                  <a:tcPr marL="99954" marR="99954" marT="83295" marB="8329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zh-CN" alt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计算网络​​无收敛​​，存储和带内带外控制​​按需收敛​​</a:t>
                      </a:r>
                    </a:p>
                  </a:txBody>
                  <a:tcPr marL="99954" marR="99954" marT="83295" marB="8329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631243"/>
                  </a:ext>
                </a:extLst>
              </a:tr>
              <a:tr h="823405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​​交换机​​</a:t>
                      </a:r>
                    </a:p>
                  </a:txBody>
                  <a:tcPr marL="99954" marR="99954" marT="83295" marB="8329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zh-CN" alt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字节 </a:t>
                      </a:r>
                      <a:r>
                        <a:rPr kumimoji="0" lang="en" alt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B5020（800G）、</a:t>
                      </a:r>
                      <a:r>
                        <a:rPr kumimoji="0" lang="zh-CN" alt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腾讯 </a:t>
                      </a:r>
                      <a:r>
                        <a:rPr kumimoji="0" lang="en" alt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TCS9500（400G）、</a:t>
                      </a:r>
                      <a:r>
                        <a:rPr kumimoji="0" lang="zh-CN" alt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阿里白虎</a:t>
                      </a:r>
                    </a:p>
                  </a:txBody>
                  <a:tcPr marL="99954" marR="99954" marT="83295" marB="8329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023538"/>
                  </a:ext>
                </a:extLst>
              </a:tr>
              <a:tr h="589518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​​组网规模​​</a:t>
                      </a:r>
                    </a:p>
                  </a:txBody>
                  <a:tcPr marL="99954" marR="99954" marT="83295" marB="8329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zh-CN" alt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单 </a:t>
                      </a:r>
                      <a:r>
                        <a:rPr kumimoji="0" lang="en" alt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Pod</a:t>
                      </a:r>
                      <a:r>
                        <a:rPr kumimoji="0" lang="zh-CN" alt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</a:t>
                      </a:r>
                      <a:r>
                        <a:rPr kumimoji="0" lang="en" alt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≤</a:t>
                      </a:r>
                      <a:r>
                        <a:rPr kumimoji="0" lang="zh-CN" alt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</a:t>
                      </a:r>
                      <a:r>
                        <a:rPr kumimoji="0" lang="en" alt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16K GPU</a:t>
                      </a:r>
                      <a:r>
                        <a:rPr kumimoji="0" lang="zh-CN" alt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，集群物理端口 </a:t>
                      </a:r>
                      <a:r>
                        <a:rPr kumimoji="0" lang="en-US" altLang="zh-CN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&lt;100</a:t>
                      </a:r>
                      <a:r>
                        <a:rPr kumimoji="0" lang="en" altLang="en-US" sz="1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K</a:t>
                      </a:r>
                    </a:p>
                  </a:txBody>
                  <a:tcPr marL="99954" marR="99954" marT="83295" marB="8329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986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0883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57" y="476672"/>
            <a:ext cx="11161239" cy="589190"/>
          </a:xfrm>
        </p:spPr>
        <p:txBody>
          <a:bodyPr/>
          <a:lstStyle/>
          <a:p>
            <a:r>
              <a:rPr lang="zh-CN" altLang="en-US" dirty="0"/>
              <a:t>引用与参考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</p:spPr>
        <p:txBody>
          <a:bodyPr/>
          <a:lstStyle/>
          <a:p>
            <a:r>
              <a:rPr lang="en" altLang="zh-CN" dirty="0">
                <a:hlinkClick r:id="rId2"/>
              </a:rPr>
              <a:t>https://zhuanlan.zhihu.com/p/687147416</a:t>
            </a:r>
            <a:endParaRPr lang="en" altLang="zh-CN" dirty="0"/>
          </a:p>
          <a:p>
            <a:r>
              <a:rPr lang="en" altLang="zh-CN" dirty="0">
                <a:hlinkClick r:id="rId3"/>
              </a:rPr>
              <a:t>https://www.53ai.com/news/LargeLanguageModel/2024081114950.html</a:t>
            </a:r>
            <a:endParaRPr lang="en" altLang="zh-CN" dirty="0"/>
          </a:p>
          <a:p>
            <a:r>
              <a:rPr lang="en" altLang="zh-CN" dirty="0">
                <a:hlinkClick r:id="rId4"/>
              </a:rPr>
              <a:t>https://cloud.tencent.com/developer/article/2403455</a:t>
            </a:r>
            <a:endParaRPr lang="en" altLang="zh-CN" dirty="0"/>
          </a:p>
          <a:p>
            <a:r>
              <a:rPr lang="en" altLang="zh-CN" dirty="0">
                <a:hlinkClick r:id="rId5"/>
              </a:rPr>
              <a:t>https://mp.weixin.qq.com/s/aTM5B85wCU6cIbA0Ihdpkg</a:t>
            </a:r>
            <a:endParaRPr lang="en" altLang="zh-CN" dirty="0"/>
          </a:p>
          <a:p>
            <a:r>
              <a:rPr lang="en" altLang="zh-CN" dirty="0">
                <a:hlinkClick r:id="rId6"/>
              </a:rPr>
              <a:t>https://cloud.baidu.com/article/364290</a:t>
            </a:r>
            <a:endParaRPr lang="en" altLang="zh-CN" dirty="0"/>
          </a:p>
          <a:p>
            <a:r>
              <a:rPr lang="en" altLang="zh-CN" dirty="0">
                <a:hlinkClick r:id="rId7"/>
              </a:rPr>
              <a:t>https://zhuanlan.zhihu.com/p/640449350</a:t>
            </a:r>
            <a:endParaRPr lang="en" altLang="zh-CN" dirty="0"/>
          </a:p>
          <a:p>
            <a:endParaRPr lang="en" altLang="zh-CN" dirty="0"/>
          </a:p>
          <a:p>
            <a:pPr marL="0" indent="0">
              <a:buNone/>
            </a:pPr>
            <a:endParaRPr lang="en" altLang="zh-CN" sz="2400" dirty="0"/>
          </a:p>
          <a:p>
            <a:pPr marL="0" indent="0">
              <a:buNone/>
            </a:pPr>
            <a:r>
              <a:rPr lang="en" altLang="zh-CN" sz="2400" dirty="0">
                <a:solidFill>
                  <a:srgbClr val="374153"/>
                </a:solidFill>
              </a:rPr>
              <a:t>PPT </a:t>
            </a:r>
            <a:r>
              <a:rPr lang="zh-CN" altLang="en" sz="2400" dirty="0">
                <a:solidFill>
                  <a:srgbClr val="374153"/>
                </a:solidFill>
              </a:rPr>
              <a:t>开源</a:t>
            </a:r>
            <a:r>
              <a:rPr lang="zh-CN" altLang="en-US" sz="2400" dirty="0">
                <a:solidFill>
                  <a:srgbClr val="374153"/>
                </a:solidFill>
              </a:rPr>
              <a:t>在：</a:t>
            </a:r>
            <a:r>
              <a:rPr lang="en" altLang="zh-CN" sz="2400" dirty="0">
                <a:solidFill>
                  <a:srgbClr val="C0000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https://github.com/Infrasys-AI/AIInfra</a:t>
            </a:r>
            <a:endParaRPr lang="en" altLang="zh-CN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49A6412-2796-C161-532F-DBBDD063C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696F847C-F8D7-4E7E-610E-DF16F3AEE7E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3" y="1705229"/>
            <a:ext cx="10963275" cy="4081636"/>
          </a:xfrm>
        </p:spPr>
      </p:pic>
    </p:spTree>
    <p:extLst>
      <p:ext uri="{BB962C8B-B14F-4D97-AF65-F5344CB8AC3E}">
        <p14:creationId xmlns:p14="http://schemas.microsoft.com/office/powerpoint/2010/main" val="2251734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美国 </a:t>
            </a:r>
            <a:r>
              <a:rPr lang="en-US" altLang="zh-CN" sz="2400" dirty="0"/>
              <a:t>AI</a:t>
            </a:r>
            <a:r>
              <a:rPr lang="zh-CN" altLang="en-US" sz="2400" dirty="0"/>
              <a:t> 集群组网方式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中国 </a:t>
            </a:r>
            <a:r>
              <a:rPr lang="en-US" altLang="zh-CN" sz="2400" dirty="0"/>
              <a:t>AI</a:t>
            </a:r>
            <a:r>
              <a:rPr lang="zh-CN" altLang="en-US" sz="2400" dirty="0"/>
              <a:t> 集群组网方式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思考 </a:t>
            </a:r>
            <a:r>
              <a:rPr lang="en-US" altLang="zh-CN" sz="2400" dirty="0"/>
              <a:t>&amp;</a:t>
            </a:r>
            <a:r>
              <a:rPr lang="zh-CN" altLang="en-US" sz="2400" dirty="0"/>
              <a:t> 总结</a:t>
            </a:r>
          </a:p>
        </p:txBody>
      </p:sp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国外</a:t>
            </a:r>
            <a:endParaRPr lang="en-US" altLang="zh-CN" dirty="0"/>
          </a:p>
          <a:p>
            <a:r>
              <a:rPr lang="en-US" altLang="zh-CN" dirty="0"/>
              <a:t>AI</a:t>
            </a:r>
            <a:r>
              <a:rPr lang="zh-CN" altLang="en-US" dirty="0"/>
              <a:t> 集群组网</a:t>
            </a:r>
          </a:p>
        </p:txBody>
      </p:sp>
    </p:spTree>
    <p:extLst>
      <p:ext uri="{BB962C8B-B14F-4D97-AF65-F5344CB8AC3E}">
        <p14:creationId xmlns:p14="http://schemas.microsoft.com/office/powerpoint/2010/main" val="4119366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D404C1-6FE1-2FF9-EC9F-A7A220AE5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Google</a:t>
            </a:r>
            <a:r>
              <a:rPr lang="zh-CN" altLang="en-US" dirty="0"/>
              <a:t> </a:t>
            </a:r>
            <a:r>
              <a:rPr lang="en" altLang="zh-CN" dirty="0"/>
              <a:t>TPU</a:t>
            </a:r>
            <a:r>
              <a:rPr lang="zh-CN" altLang="en-US" dirty="0"/>
              <a:t> 洞察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1FFC32-A552-26EA-F921-FB9CA731F3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4" y="1246908"/>
            <a:ext cx="5400000" cy="5112000"/>
          </a:xfrm>
        </p:spPr>
        <p:txBody>
          <a:bodyPr/>
          <a:lstStyle/>
          <a:p>
            <a:r>
              <a:rPr lang="en" altLang="zh-CN" dirty="0"/>
              <a:t>TPU v4</a:t>
            </a:r>
            <a:r>
              <a:rPr lang="zh-CN" altLang="en-US" dirty="0"/>
              <a:t> 主打高性能训推一体，首次提出采用 </a:t>
            </a:r>
            <a:r>
              <a:rPr lang="en" altLang="zh-CN" dirty="0"/>
              <a:t>OCS</a:t>
            </a:r>
            <a:r>
              <a:rPr lang="zh-CN" altLang="en-US" dirty="0"/>
              <a:t> 光交换提升可靠性，通过 </a:t>
            </a:r>
            <a:r>
              <a:rPr lang="en" altLang="zh-CN" dirty="0"/>
              <a:t>3D Torus</a:t>
            </a:r>
            <a:r>
              <a:rPr lang="zh-CN" altLang="en-US" dirty="0"/>
              <a:t>拓扑降低成本和功耗</a:t>
            </a:r>
          </a:p>
          <a:p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7D512C-F7FD-3177-F513-8C08CE29035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87108" y="1246908"/>
            <a:ext cx="5400000" cy="5112000"/>
          </a:xfrm>
        </p:spPr>
        <p:txBody>
          <a:bodyPr/>
          <a:lstStyle/>
          <a:p>
            <a:r>
              <a:rPr lang="en" altLang="zh-CN" dirty="0"/>
              <a:t>TPU</a:t>
            </a:r>
            <a:r>
              <a:rPr lang="zh-CN" altLang="en-US" dirty="0"/>
              <a:t> </a:t>
            </a:r>
            <a:r>
              <a:rPr lang="en" altLang="zh-CN" dirty="0"/>
              <a:t>v5e</a:t>
            </a:r>
            <a:r>
              <a:rPr lang="zh-CN" altLang="en-US" dirty="0"/>
              <a:t> 主要面向推理，采用二维环面拓扑（</a:t>
            </a:r>
            <a:r>
              <a:rPr lang="en-US" altLang="zh-CN" dirty="0"/>
              <a:t>2</a:t>
            </a:r>
            <a:r>
              <a:rPr lang="en" altLang="zh-CN" dirty="0"/>
              <a:t>D Torus</a:t>
            </a:r>
            <a:r>
              <a:rPr lang="zh-CN" altLang="en" dirty="0"/>
              <a:t>）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光路交换机（</a:t>
            </a:r>
            <a:r>
              <a:rPr lang="en" altLang="zh-CN" dirty="0"/>
              <a:t>OCS</a:t>
            </a:r>
            <a:r>
              <a:rPr lang="zh-CN" altLang="en" dirty="0"/>
              <a:t>）</a:t>
            </a:r>
            <a:r>
              <a:rPr lang="zh-CN" altLang="en-US" dirty="0"/>
              <a:t>优化，相比 </a:t>
            </a:r>
            <a:r>
              <a:rPr lang="en" altLang="zh-CN" dirty="0"/>
              <a:t>TPU v4</a:t>
            </a:r>
            <a:r>
              <a:rPr lang="zh-CN" altLang="en-US" dirty="0"/>
              <a:t> 推理性价比提升 </a:t>
            </a:r>
            <a:r>
              <a:rPr lang="en-US" altLang="zh-CN" dirty="0"/>
              <a:t>2.5</a:t>
            </a:r>
            <a:r>
              <a:rPr lang="en" altLang="zh-CN" dirty="0"/>
              <a:t>x</a:t>
            </a:r>
            <a:endParaRPr lang="zh-CN" altLang="en-US" dirty="0"/>
          </a:p>
        </p:txBody>
      </p:sp>
      <p:pic>
        <p:nvPicPr>
          <p:cNvPr id="1026" name="Picture 2" descr="How Cloud TPU v5e accelerates large-scale AI inference | Google Cloud Blog">
            <a:extLst>
              <a:ext uri="{FF2B5EF4-FFF2-40B4-BE49-F238E27FC236}">
                <a16:creationId xmlns:a16="http://schemas.microsoft.com/office/drawing/2014/main" id="{3ECBE589-9F59-0B98-0DC2-531FB58E07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40" b="-1097"/>
          <a:stretch/>
        </p:blipFill>
        <p:spPr bwMode="auto">
          <a:xfrm>
            <a:off x="6186488" y="3415276"/>
            <a:ext cx="5399087" cy="292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PU v4 enables performance, energy and CO2e efficiency gains | Google Cloud  Blog">
            <a:extLst>
              <a:ext uri="{FF2B5EF4-FFF2-40B4-BE49-F238E27FC236}">
                <a16:creationId xmlns:a16="http://schemas.microsoft.com/office/drawing/2014/main" id="{599B2329-DC52-0FE3-0F1A-48A15C4F07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21" r="25990"/>
          <a:stretch/>
        </p:blipFill>
        <p:spPr bwMode="auto">
          <a:xfrm>
            <a:off x="826135" y="3429000"/>
            <a:ext cx="4994592" cy="290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64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D404C1-6FE1-2FF9-EC9F-A7A220AE5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Google</a:t>
            </a:r>
            <a:r>
              <a:rPr lang="zh-CN" altLang="en-US" dirty="0"/>
              <a:t> </a:t>
            </a:r>
            <a:r>
              <a:rPr lang="en" altLang="zh-CN" dirty="0"/>
              <a:t>TPU</a:t>
            </a:r>
            <a:r>
              <a:rPr lang="zh-CN" altLang="en-US" dirty="0"/>
              <a:t> 洞察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1FFC32-A552-26EA-F921-FB9CA731F3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TPU v4</a:t>
            </a:r>
            <a:r>
              <a:rPr lang="zh-CN" altLang="en" dirty="0"/>
              <a:t>：</a:t>
            </a:r>
            <a:r>
              <a:rPr lang="zh-CN" altLang="en-US" dirty="0"/>
              <a:t>主打高性能训推一体，采用 </a:t>
            </a:r>
            <a:r>
              <a:rPr lang="en" altLang="zh-CN" dirty="0"/>
              <a:t>OCS</a:t>
            </a:r>
            <a:r>
              <a:rPr lang="zh-CN" altLang="en-US" dirty="0"/>
              <a:t> 光交换提升可靠性，降低成本和功耗</a:t>
            </a:r>
            <a:endParaRPr lang="en-US" altLang="zh-CN" dirty="0"/>
          </a:p>
          <a:p>
            <a:r>
              <a:rPr lang="en" altLang="zh-CN" dirty="0"/>
              <a:t>TPU Supercomputer</a:t>
            </a:r>
            <a:r>
              <a:rPr lang="zh-CN" altLang="en-US" dirty="0"/>
              <a:t>：</a:t>
            </a:r>
            <a:r>
              <a:rPr lang="en" altLang="zh-CN" dirty="0"/>
              <a:t>4096 TPU</a:t>
            </a:r>
            <a:r>
              <a:rPr lang="zh-CN" altLang="en-US" dirty="0"/>
              <a:t> 通过 </a:t>
            </a:r>
            <a:r>
              <a:rPr lang="en" altLang="zh-CN" dirty="0"/>
              <a:t>3D Torus</a:t>
            </a:r>
            <a:r>
              <a:rPr lang="zh-CN" altLang="en-US" dirty="0"/>
              <a:t> 相连</a:t>
            </a:r>
          </a:p>
          <a:p>
            <a:endParaRPr lang="zh-CN" altLang="en-US" dirty="0"/>
          </a:p>
        </p:txBody>
      </p:sp>
      <p:pic>
        <p:nvPicPr>
          <p:cNvPr id="16" name="Picture 4" descr="TPU v4 enables performance, energy and CO2e efficiency gains | Google Cloud  Blog">
            <a:extLst>
              <a:ext uri="{FF2B5EF4-FFF2-40B4-BE49-F238E27FC236}">
                <a16:creationId xmlns:a16="http://schemas.microsoft.com/office/drawing/2014/main" id="{497EC557-97B2-90E6-2119-04ED63DE15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21" r="25990"/>
          <a:stretch/>
        </p:blipFill>
        <p:spPr bwMode="auto">
          <a:xfrm>
            <a:off x="6276422" y="3204062"/>
            <a:ext cx="5380241" cy="3131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内容占位符 3">
            <a:extLst>
              <a:ext uri="{FF2B5EF4-FFF2-40B4-BE49-F238E27FC236}">
                <a16:creationId xmlns:a16="http://schemas.microsoft.com/office/drawing/2014/main" id="{BB322216-8C31-3B86-1878-0480FEA875E4}"/>
              </a:ext>
            </a:extLst>
          </p:cNvPr>
          <p:cNvSpPr txBox="1">
            <a:spLocks/>
          </p:cNvSpPr>
          <p:nvPr/>
        </p:nvSpPr>
        <p:spPr>
          <a:xfrm>
            <a:off x="6240152" y="2596262"/>
            <a:ext cx="5400675" cy="589190"/>
          </a:xfrm>
          <a:prstGeom prst="rect">
            <a:avLst/>
          </a:prstGeom>
        </p:spPr>
        <p:txBody>
          <a:bodyPr anchor="t"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18804" fontAlgn="base" latinLnBrk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None/>
            </a:pPr>
            <a:r>
              <a:rPr lang="en-US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SuperComputer</a:t>
            </a: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：</a:t>
            </a:r>
            <a:r>
              <a:rPr lang="en-US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4</a:t>
            </a: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*</a:t>
            </a:r>
            <a:r>
              <a:rPr lang="en-US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4</a:t>
            </a: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*</a:t>
            </a:r>
            <a:r>
              <a:rPr lang="en-US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4</a:t>
            </a: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</a:t>
            </a:r>
            <a:r>
              <a:rPr lang="en-US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cube,</a:t>
            </a: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</a:t>
            </a:r>
            <a:r>
              <a:rPr lang="en-US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4096</a:t>
            </a: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 </a:t>
            </a:r>
            <a:r>
              <a:rPr lang="en-US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TPU</a:t>
            </a:r>
            <a:endParaRPr lang="zh-CN" altLang="en-US" sz="20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21927E7-7B58-E829-C143-DCEDDF7A1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479" y="3088482"/>
            <a:ext cx="1373670" cy="1201328"/>
          </a:xfrm>
          <a:prstGeom prst="rect">
            <a:avLst/>
          </a:prstGeom>
        </p:spPr>
      </p:pic>
      <p:sp>
        <p:nvSpPr>
          <p:cNvPr id="20" name="内容占位符 3">
            <a:extLst>
              <a:ext uri="{FF2B5EF4-FFF2-40B4-BE49-F238E27FC236}">
                <a16:creationId xmlns:a16="http://schemas.microsoft.com/office/drawing/2014/main" id="{18445BD8-72AC-B9FB-72F5-8691F2005754}"/>
              </a:ext>
            </a:extLst>
          </p:cNvPr>
          <p:cNvSpPr txBox="1">
            <a:spLocks/>
          </p:cNvSpPr>
          <p:nvPr/>
        </p:nvSpPr>
        <p:spPr>
          <a:xfrm>
            <a:off x="986198" y="2578239"/>
            <a:ext cx="1193387" cy="589190"/>
          </a:xfrm>
          <a:prstGeom prst="rect">
            <a:avLst/>
          </a:prstGeom>
        </p:spPr>
        <p:txBody>
          <a:bodyPr anchor="t"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18804" fontAlgn="base" latinLnBrk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None/>
            </a:pPr>
            <a:r>
              <a:rPr lang="en-US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Chip</a:t>
            </a:r>
            <a:endParaRPr lang="zh-CN" altLang="en-US" sz="20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BC96C833-6E4D-4545-CDE8-E1017D4CE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152655" y="2878705"/>
            <a:ext cx="1690001" cy="1434415"/>
          </a:xfrm>
          <a:prstGeom prst="rect">
            <a:avLst/>
          </a:prstGeom>
        </p:spPr>
      </p:pic>
      <p:sp>
        <p:nvSpPr>
          <p:cNvPr id="22" name="内容占位符 3">
            <a:extLst>
              <a:ext uri="{FF2B5EF4-FFF2-40B4-BE49-F238E27FC236}">
                <a16:creationId xmlns:a16="http://schemas.microsoft.com/office/drawing/2014/main" id="{3D365C0C-C09A-6642-1B3F-A6195A4597DE}"/>
              </a:ext>
            </a:extLst>
          </p:cNvPr>
          <p:cNvSpPr txBox="1">
            <a:spLocks/>
          </p:cNvSpPr>
          <p:nvPr/>
        </p:nvSpPr>
        <p:spPr>
          <a:xfrm>
            <a:off x="3381112" y="2578239"/>
            <a:ext cx="1193387" cy="589190"/>
          </a:xfrm>
          <a:prstGeom prst="rect">
            <a:avLst/>
          </a:prstGeom>
        </p:spPr>
        <p:txBody>
          <a:bodyPr anchor="t"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18804" fontAlgn="base" latinLnBrk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None/>
            </a:pPr>
            <a:r>
              <a:rPr lang="en-US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Board</a:t>
            </a:r>
            <a:endParaRPr lang="zh-CN" altLang="en-US" sz="20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4F0FD283-2ED4-9D44-8319-B14F37490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141" y="4887037"/>
            <a:ext cx="1802346" cy="1659362"/>
          </a:xfrm>
          <a:prstGeom prst="rect">
            <a:avLst/>
          </a:prstGeom>
        </p:spPr>
      </p:pic>
      <p:sp>
        <p:nvSpPr>
          <p:cNvPr id="24" name="内容占位符 3">
            <a:extLst>
              <a:ext uri="{FF2B5EF4-FFF2-40B4-BE49-F238E27FC236}">
                <a16:creationId xmlns:a16="http://schemas.microsoft.com/office/drawing/2014/main" id="{BA868F06-536A-DB97-58C7-B31E5C1AFFB7}"/>
              </a:ext>
            </a:extLst>
          </p:cNvPr>
          <p:cNvSpPr txBox="1">
            <a:spLocks/>
          </p:cNvSpPr>
          <p:nvPr/>
        </p:nvSpPr>
        <p:spPr>
          <a:xfrm>
            <a:off x="1012098" y="4465380"/>
            <a:ext cx="1193387" cy="589190"/>
          </a:xfrm>
          <a:prstGeom prst="rect">
            <a:avLst/>
          </a:prstGeom>
        </p:spPr>
        <p:txBody>
          <a:bodyPr anchor="t"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18804" fontAlgn="base" latinLnBrk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None/>
            </a:pPr>
            <a:r>
              <a:rPr lang="en-US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Cube</a:t>
            </a:r>
            <a:endParaRPr lang="zh-CN" altLang="en-US" sz="20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51F098AA-FA4C-550A-52CF-D1ED9E7B80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4029" y="4954665"/>
            <a:ext cx="1712274" cy="1423506"/>
          </a:xfrm>
          <a:prstGeom prst="rect">
            <a:avLst/>
          </a:prstGeom>
        </p:spPr>
      </p:pic>
      <p:sp>
        <p:nvSpPr>
          <p:cNvPr id="28" name="内容占位符 3">
            <a:extLst>
              <a:ext uri="{FF2B5EF4-FFF2-40B4-BE49-F238E27FC236}">
                <a16:creationId xmlns:a16="http://schemas.microsoft.com/office/drawing/2014/main" id="{938B3ACC-4475-8089-7996-2AB5226A6FEB}"/>
              </a:ext>
            </a:extLst>
          </p:cNvPr>
          <p:cNvSpPr txBox="1">
            <a:spLocks/>
          </p:cNvSpPr>
          <p:nvPr/>
        </p:nvSpPr>
        <p:spPr>
          <a:xfrm>
            <a:off x="2714459" y="4465380"/>
            <a:ext cx="2526692" cy="589190"/>
          </a:xfrm>
          <a:prstGeom prst="rect">
            <a:avLst/>
          </a:prstGeom>
        </p:spPr>
        <p:txBody>
          <a:bodyPr anchor="t"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18804" fontAlgn="base" latinLnBrk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None/>
            </a:pPr>
            <a:r>
              <a:rPr lang="en-US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SuperComputer</a:t>
            </a:r>
            <a:endParaRPr lang="zh-CN" altLang="en-US" sz="2000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083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2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40025</TotalTime>
  <Words>3232</Words>
  <Application>Microsoft Macintosh PowerPoint</Application>
  <PresentationFormat>自定义</PresentationFormat>
  <Paragraphs>324</Paragraphs>
  <Slides>44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44</vt:i4>
      </vt:variant>
    </vt:vector>
  </HeadingPairs>
  <TitlesOfParts>
    <vt:vector size="60" baseType="lpstr">
      <vt:lpstr>Microsoft YaHei</vt:lpstr>
      <vt:lpstr>Microsoft YaHei</vt:lpstr>
      <vt:lpstr>ACGN-MiaoGB-Flash</vt:lpstr>
      <vt:lpstr>PingFang SC Semibold</vt:lpstr>
      <vt:lpstr>system-ui</vt:lpstr>
      <vt:lpstr>Arial</vt:lpstr>
      <vt:lpstr>Calibri</vt:lpstr>
      <vt:lpstr>Futura-Medium</vt:lpstr>
      <vt:lpstr>Gill Sans MT</vt:lpstr>
      <vt:lpstr>Helvetica</vt:lpstr>
      <vt:lpstr>Lexend</vt:lpstr>
      <vt:lpstr>Wingdings</vt:lpstr>
      <vt:lpstr>1_内容Copytext </vt:lpstr>
      <vt:lpstr>code01</vt:lpstr>
      <vt:lpstr>1_code01</vt:lpstr>
      <vt:lpstr>结束页</vt:lpstr>
      <vt:lpstr>PowerPoint 演示文稿</vt:lpstr>
      <vt:lpstr>Question？</vt:lpstr>
      <vt:lpstr>Content  github.com/Infrasys-AI/AIInfra</vt:lpstr>
      <vt:lpstr>L2 算力底座：网络</vt:lpstr>
      <vt:lpstr>Content</vt:lpstr>
      <vt:lpstr>目录</vt:lpstr>
      <vt:lpstr>PowerPoint 演示文稿</vt:lpstr>
      <vt:lpstr>Google TPU 洞察</vt:lpstr>
      <vt:lpstr>Google TPU 洞察</vt:lpstr>
      <vt:lpstr>Google TPU 洞察</vt:lpstr>
      <vt:lpstr>Google TPU 洞察</vt:lpstr>
      <vt:lpstr>Meta 32K GPU 组网洞察</vt:lpstr>
      <vt:lpstr>Meta 32K GPU 组网洞察：IB</vt:lpstr>
      <vt:lpstr>Meta 32K GPU 组网洞察：RoCE</vt:lpstr>
      <vt:lpstr>Meta 32K GPU 组网洞察</vt:lpstr>
      <vt:lpstr>Meta 32K GPU 组网洞察</vt:lpstr>
      <vt:lpstr>Meta 32K GPU 组网洞察</vt:lpstr>
      <vt:lpstr>Meta 32K GPU 组网洞察</vt:lpstr>
      <vt:lpstr>Meta 32K GPU 组网洞察</vt:lpstr>
      <vt:lpstr>Meta 32K GPU 组网洞察</vt:lpstr>
      <vt:lpstr>Meta 32K GPU 组网拥塞控制</vt:lpstr>
      <vt:lpstr>Meta 32K GPU 组网洞察</vt:lpstr>
      <vt:lpstr>Meta洞察</vt:lpstr>
      <vt:lpstr>PowerPoint 演示文稿</vt:lpstr>
      <vt:lpstr>腾讯、百度、字节：三层盒式交换机，无收敛 Clos 组网</vt:lpstr>
      <vt:lpstr>百度：三层盒式交换机，无收敛 Clos 组网</vt:lpstr>
      <vt:lpstr>腾讯：三层盒式交换机，无收敛 Clos 组网</vt:lpstr>
      <vt:lpstr>腾讯：三层盒式交换机，无收敛 Clos 组网</vt:lpstr>
      <vt:lpstr>腾讯：三层盒式交换机，无收敛 Clos 组网</vt:lpstr>
      <vt:lpstr>Question</vt:lpstr>
      <vt:lpstr>腾讯：TCCL 调度编排、端网协同防拥塞</vt:lpstr>
      <vt:lpstr>字节：三层盒式交换机，无收敛 Clos 组网</vt:lpstr>
      <vt:lpstr>字节：三层盒式交换机，无收敛 Clos 组网</vt:lpstr>
      <vt:lpstr>字节：三层盒式交换机，无收敛 Clos 组网</vt:lpstr>
      <vt:lpstr>字节：三层盒式交换机，无收敛 Clos 组网</vt:lpstr>
      <vt:lpstr>字节：重并行策略优化、网络可靠性提升</vt:lpstr>
      <vt:lpstr>字节发布 EthLink</vt:lpstr>
      <vt:lpstr>阿里：三层 Clos 组网，Spine 层带宽收敛</vt:lpstr>
      <vt:lpstr>Meta：三层 Clos 组网，Spine 层带宽收敛</vt:lpstr>
      <vt:lpstr>PowerPoint 演示文稿</vt:lpstr>
      <vt:lpstr>AI 集群网络方案</vt:lpstr>
      <vt:lpstr>AI 集群网络方案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13795</cp:revision>
  <cp:lastPrinted>2023-09-08T09:14:01Z</cp:lastPrinted>
  <dcterms:created xsi:type="dcterms:W3CDTF">2020-08-28T08:44:19Z</dcterms:created>
  <dcterms:modified xsi:type="dcterms:W3CDTF">2025-08-24T16:29:05Z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